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2" r:id="rId15"/>
    <p:sldId id="270" r:id="rId16"/>
    <p:sldId id="269" r:id="rId17"/>
    <p:sldId id="271" r:id="rId18"/>
    <p:sldId id="273" r:id="rId19"/>
    <p:sldId id="274" r:id="rId20"/>
    <p:sldId id="275" r:id="rId21"/>
    <p:sldId id="272" r:id="rId22"/>
    <p:sldId id="293" r:id="rId23"/>
    <p:sldId id="294" r:id="rId24"/>
    <p:sldId id="295" r:id="rId25"/>
    <p:sldId id="303" r:id="rId26"/>
    <p:sldId id="304" r:id="rId27"/>
    <p:sldId id="305" r:id="rId28"/>
    <p:sldId id="296" r:id="rId29"/>
    <p:sldId id="297" r:id="rId30"/>
    <p:sldId id="300" r:id="rId31"/>
    <p:sldId id="299" r:id="rId32"/>
    <p:sldId id="298" r:id="rId33"/>
    <p:sldId id="301" r:id="rId34"/>
    <p:sldId id="302" r:id="rId35"/>
    <p:sldId id="277" r:id="rId36"/>
    <p:sldId id="306" r:id="rId37"/>
    <p:sldId id="307" r:id="rId38"/>
    <p:sldId id="308" r:id="rId39"/>
    <p:sldId id="309" r:id="rId40"/>
    <p:sldId id="311" r:id="rId41"/>
    <p:sldId id="310" r:id="rId42"/>
    <p:sldId id="312" r:id="rId43"/>
    <p:sldId id="313" r:id="rId44"/>
    <p:sldId id="279" r:id="rId45"/>
    <p:sldId id="280" r:id="rId46"/>
    <p:sldId id="281" r:id="rId47"/>
    <p:sldId id="282" r:id="rId48"/>
    <p:sldId id="314" r:id="rId49"/>
    <p:sldId id="315" r:id="rId50"/>
    <p:sldId id="283" r:id="rId51"/>
    <p:sldId id="284" r:id="rId52"/>
    <p:sldId id="285" r:id="rId53"/>
    <p:sldId id="287" r:id="rId54"/>
    <p:sldId id="288" r:id="rId55"/>
    <p:sldId id="289" r:id="rId56"/>
    <p:sldId id="290" r:id="rId57"/>
    <p:sldId id="316" r:id="rId58"/>
    <p:sldId id="291" r:id="rId59"/>
    <p:sldId id="317" r:id="rId60"/>
    <p:sldId id="318" r:id="rId61"/>
    <p:sldId id="319" r:id="rId62"/>
    <p:sldId id="320" r:id="rId63"/>
    <p:sldId id="321" r:id="rId64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5"/>
    <p:restoredTop sz="93807"/>
  </p:normalViewPr>
  <p:slideViewPr>
    <p:cSldViewPr snapToGrid="0" snapToObjects="1">
      <p:cViewPr varScale="1">
        <p:scale>
          <a:sx n="48" d="100"/>
          <a:sy n="48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25" y="1079398"/>
            <a:ext cx="14305717" cy="5071872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6600" b="1" spc="-71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4565" y="6336883"/>
            <a:ext cx="14305717" cy="16256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3413" b="1" cap="none" spc="0" baseline="0">
                <a:solidFill>
                  <a:schemeClr val="bg2"/>
                </a:solidFill>
                <a:latin typeface="+mj-lt"/>
              </a:defRPr>
            </a:lvl1pPr>
            <a:lvl2pPr marL="650296" indent="0" algn="ctr">
              <a:buNone/>
              <a:defRPr sz="3413"/>
            </a:lvl2pPr>
            <a:lvl3pPr marL="1300590" indent="0" algn="ctr">
              <a:buNone/>
              <a:defRPr sz="3413"/>
            </a:lvl3pPr>
            <a:lvl4pPr marL="1950886" indent="0" algn="ctr">
              <a:buNone/>
              <a:defRPr sz="2844"/>
            </a:lvl4pPr>
            <a:lvl5pPr marL="2601179" indent="0" algn="ctr">
              <a:buNone/>
              <a:defRPr sz="2844"/>
            </a:lvl5pPr>
            <a:lvl6pPr marL="3251474" indent="0" algn="ctr">
              <a:buNone/>
              <a:defRPr sz="2844"/>
            </a:lvl6pPr>
            <a:lvl7pPr marL="3901769" indent="0" algn="ctr">
              <a:buNone/>
              <a:defRPr sz="2844"/>
            </a:lvl7pPr>
            <a:lvl8pPr marL="4552064" indent="0" algn="ctr">
              <a:buNone/>
              <a:defRPr sz="2844"/>
            </a:lvl8pPr>
            <a:lvl9pPr marL="5202359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37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5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8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5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70014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576029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882044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1188059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0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Freeform 9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0821" y="124272"/>
            <a:ext cx="16032490" cy="101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821" y="1524000"/>
            <a:ext cx="7882609" cy="78001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9395" y="1523999"/>
            <a:ext cx="8013918" cy="78001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3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7" name="Freeform 6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5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70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576130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62" y="484315"/>
            <a:ext cx="4789117" cy="3612199"/>
          </a:xfrm>
        </p:spPr>
        <p:txBody>
          <a:bodyPr anchor="b">
            <a:norm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4262" y="484312"/>
            <a:ext cx="10561013" cy="885698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962" y="4161538"/>
            <a:ext cx="4789117" cy="496373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96" indent="0">
              <a:buNone/>
              <a:defRPr sz="1707"/>
            </a:lvl2pPr>
            <a:lvl3pPr marL="1300590" indent="0">
              <a:buNone/>
              <a:defRPr sz="1422"/>
            </a:lvl3pPr>
            <a:lvl4pPr marL="1950886" indent="0">
              <a:buNone/>
              <a:defRPr sz="1280"/>
            </a:lvl4pPr>
            <a:lvl5pPr marL="2601179" indent="0">
              <a:buNone/>
              <a:defRPr sz="1280"/>
            </a:lvl5pPr>
            <a:lvl6pPr marL="3251474" indent="0">
              <a:buNone/>
              <a:defRPr sz="1280"/>
            </a:lvl6pPr>
            <a:lvl7pPr marL="3901769" indent="0">
              <a:buNone/>
              <a:defRPr sz="1280"/>
            </a:lvl7pPr>
            <a:lvl8pPr marL="4552064" indent="0">
              <a:buNone/>
              <a:defRPr sz="1280"/>
            </a:lvl8pPr>
            <a:lvl9pPr marL="520235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706298" y="4670178"/>
            <a:ext cx="9753602" cy="413249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81351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72"/>
            <a:ext cx="17353509" cy="2709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76" y="7217664"/>
            <a:ext cx="16322312" cy="1170432"/>
          </a:xfrm>
        </p:spPr>
        <p:txBody>
          <a:bodyPr tIns="0" bIns="0" anchor="b">
            <a:noAutofit/>
          </a:bodyPr>
          <a:lstStyle>
            <a:lvl1pPr algn="ctr"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7340242" cy="6990330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96" indent="0">
              <a:buNone/>
              <a:defRPr sz="3983"/>
            </a:lvl2pPr>
            <a:lvl3pPr marL="1300590" indent="0">
              <a:buNone/>
              <a:defRPr sz="3413"/>
            </a:lvl3pPr>
            <a:lvl4pPr marL="1950886" indent="0">
              <a:buNone/>
              <a:defRPr sz="2844"/>
            </a:lvl4pPr>
            <a:lvl5pPr marL="2601179" indent="0">
              <a:buNone/>
              <a:defRPr sz="2844"/>
            </a:lvl5pPr>
            <a:lvl6pPr marL="3251474" indent="0">
              <a:buNone/>
              <a:defRPr sz="2844"/>
            </a:lvl6pPr>
            <a:lvl7pPr marL="3901769" indent="0">
              <a:buNone/>
              <a:defRPr sz="2844"/>
            </a:lvl7pPr>
            <a:lvl8pPr marL="4552064" indent="0">
              <a:buNone/>
              <a:defRPr sz="2844"/>
            </a:lvl8pPr>
            <a:lvl9pPr marL="520235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976" y="8401101"/>
            <a:ext cx="16322312" cy="845312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96" indent="0">
              <a:buNone/>
              <a:defRPr sz="1707"/>
            </a:lvl2pPr>
            <a:lvl3pPr marL="1300590" indent="0">
              <a:buNone/>
              <a:defRPr sz="1422"/>
            </a:lvl3pPr>
            <a:lvl4pPr marL="1950886" indent="0">
              <a:buNone/>
              <a:defRPr sz="1280"/>
            </a:lvl4pPr>
            <a:lvl5pPr marL="2601179" indent="0">
              <a:buNone/>
              <a:defRPr sz="1280"/>
            </a:lvl5pPr>
            <a:lvl6pPr marL="3251474" indent="0">
              <a:buNone/>
              <a:defRPr sz="1280"/>
            </a:lvl6pPr>
            <a:lvl7pPr marL="3901769" indent="0">
              <a:buNone/>
              <a:defRPr sz="1280"/>
            </a:lvl7pPr>
            <a:lvl8pPr marL="4552064" indent="0">
              <a:buNone/>
              <a:defRPr sz="1280"/>
            </a:lvl8pPr>
            <a:lvl9pPr marL="520235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6965032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55864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71267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03" y="126000"/>
            <a:ext cx="1603427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03" y="1537858"/>
            <a:ext cx="16034270" cy="7803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751" y="268288"/>
            <a:ext cx="16290364" cy="9073008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536" y="9156700"/>
            <a:ext cx="1027033" cy="5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8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xStyles>
    <p:titleStyle>
      <a:lvl1pPr algn="l" defTabSz="1300590" rtl="0" eaLnBrk="1" latinLnBrk="0" hangingPunct="1">
        <a:lnSpc>
          <a:spcPct val="85000"/>
        </a:lnSpc>
        <a:spcBef>
          <a:spcPct val="0"/>
        </a:spcBef>
        <a:buNone/>
        <a:defRPr sz="5000" b="1" kern="1200" spc="-71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30058" indent="-130058" algn="l" defTabSz="130059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1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46248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tx2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366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484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602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577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9046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514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982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96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90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886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17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474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76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2064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35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sz="5400" dirty="0"/>
              <a:t>Texture Mapping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8E7A769-71AE-284B-B527-542FC7FC3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Shape 15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Basic problem is how to find the maps</a:t>
                </a:r>
              </a:p>
              <a:p>
                <a:r>
                  <a:rPr lang="en-US" dirty="0"/>
                  <a:t>Consider mapping from texture coordinates to a point a surface </a:t>
                </a:r>
              </a:p>
              <a:p>
                <a:r>
                  <a:rPr lang="en-US" dirty="0"/>
                  <a:t>Appear to need three functions (Forward mapping)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But we really want to go the other way</a:t>
                </a:r>
              </a:p>
            </p:txBody>
          </p:sp>
        </mc:Choice>
        <mc:Fallback>
          <p:sp>
            <p:nvSpPr>
              <p:cNvPr id="154" name="Shape 15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image18.jpg" descr="AN07F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264" y="4640876"/>
            <a:ext cx="6068908" cy="298252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8453384" y="5200524"/>
            <a:ext cx="3034454" cy="86698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58" name="Shape 158"/>
          <p:cNvSpPr/>
          <p:nvPr/>
        </p:nvSpPr>
        <p:spPr>
          <a:xfrm flipV="1">
            <a:off x="7803146" y="4704378"/>
            <a:ext cx="1" cy="130048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59" name="Shape 159"/>
          <p:cNvSpPr/>
          <p:nvPr/>
        </p:nvSpPr>
        <p:spPr>
          <a:xfrm>
            <a:off x="7803144" y="6004858"/>
            <a:ext cx="151722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0" name="Shape 160"/>
          <p:cNvSpPr/>
          <p:nvPr/>
        </p:nvSpPr>
        <p:spPr>
          <a:xfrm>
            <a:off x="8315854" y="5595462"/>
            <a:ext cx="27732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s</a:t>
            </a:r>
          </a:p>
        </p:txBody>
      </p:sp>
      <p:sp>
        <p:nvSpPr>
          <p:cNvPr id="161" name="Shape 161"/>
          <p:cNvSpPr/>
          <p:nvPr/>
        </p:nvSpPr>
        <p:spPr>
          <a:xfrm>
            <a:off x="7484133" y="4620101"/>
            <a:ext cx="2067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t</a:t>
            </a:r>
          </a:p>
        </p:txBody>
      </p:sp>
      <p:sp>
        <p:nvSpPr>
          <p:cNvPr id="162" name="Shape 162"/>
          <p:cNvSpPr/>
          <p:nvPr/>
        </p:nvSpPr>
        <p:spPr>
          <a:xfrm flipH="1">
            <a:off x="11596211" y="4767031"/>
            <a:ext cx="758614" cy="108373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3" name="Shape 163"/>
          <p:cNvSpPr/>
          <p:nvPr/>
        </p:nvSpPr>
        <p:spPr>
          <a:xfrm>
            <a:off x="11936353" y="4262807"/>
            <a:ext cx="107401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(x,y,z)</a:t>
            </a:r>
          </a:p>
        </p:txBody>
      </p:sp>
      <p:sp>
        <p:nvSpPr>
          <p:cNvPr id="164" name="Shape 164"/>
          <p:cNvSpPr/>
          <p:nvPr/>
        </p:nvSpPr>
        <p:spPr>
          <a:xfrm>
            <a:off x="8345012" y="5200523"/>
            <a:ext cx="108375" cy="10837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165" name="Shape 165"/>
          <p:cNvSpPr/>
          <p:nvPr/>
        </p:nvSpPr>
        <p:spPr>
          <a:xfrm>
            <a:off x="11487838" y="5959137"/>
            <a:ext cx="108374" cy="108374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Backward Mapping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Shape 16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really want to go backwards</a:t>
                </a:r>
              </a:p>
              <a:p>
                <a:pPr lvl="1"/>
                <a:r>
                  <a:rPr lang="en-US" dirty="0"/>
                  <a:t>Given a pixel, we want to know to which point on an object it corresponds</a:t>
                </a:r>
              </a:p>
              <a:p>
                <a:pPr lvl="1"/>
                <a:r>
                  <a:rPr lang="en-US" dirty="0"/>
                  <a:t>Given a point on an object, we want to know to which point in the texture it corresponds</a:t>
                </a:r>
              </a:p>
              <a:p>
                <a:r>
                  <a:rPr lang="en-US" dirty="0"/>
                  <a:t>Need a map of the form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functions are difficult to find in general</a:t>
                </a:r>
              </a:p>
            </p:txBody>
          </p:sp>
        </mc:Choice>
        <mc:Fallback>
          <p:sp>
            <p:nvSpPr>
              <p:cNvPr id="167" name="Shape 16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 vs Automatic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Shape 17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Manual mapping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dirty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dirty="0"/>
                  <a:t> on surface,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  <a:sym typeface="Apple SD 산돌고딕 Neo 일반체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ym typeface="Apple SD 산돌고딕 Neo 일반체"/>
                  </a:rPr>
                  <a:t> is computed by bilinear interpolation</a:t>
                </a:r>
              </a:p>
              <a:p>
                <a:pPr lvl="1"/>
                <a:endParaRPr lang="en-US" dirty="0">
                  <a:sym typeface="Apple SD 산돌고딕 Neo 일반체"/>
                </a:endParaRPr>
              </a:p>
              <a:p>
                <a:r>
                  <a:rPr lang="en-US" dirty="0">
                    <a:sym typeface="Apple SD 산돌고딕 Neo 일반체"/>
                  </a:rPr>
                  <a:t>Automatic mapping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𝐩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),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𝐩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Apple SD 산돌고딕 Neo 일반체"/>
                      </a:rPr>
                      <m:t>)</m:t>
                    </m:r>
                  </m:oMath>
                </a14:m>
                <a:r>
                  <a:rPr lang="en-US" dirty="0">
                    <a:sym typeface="Apple SD 산돌고딕 Neo 일반체"/>
                  </a:rPr>
                  <a:t> is predefined with various methods</a:t>
                </a:r>
              </a:p>
            </p:txBody>
          </p:sp>
        </mc:Choice>
        <mc:Fallback>
          <p:sp>
            <p:nvSpPr>
              <p:cNvPr id="170" name="Shape 17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Two-part mapping</a:t>
            </a:r>
          </a:p>
        </p:txBody>
      </p:sp>
      <p:sp>
        <p:nvSpPr>
          <p:cNvPr id="173" name="Shape 17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solution to the automatic mapping problem is to first map the texture to a simple intermediate surface</a:t>
            </a:r>
          </a:p>
          <a:p>
            <a:r>
              <a:rPr lang="en-US"/>
              <a:t>Example: map to cylinder</a:t>
            </a:r>
          </a:p>
        </p:txBody>
      </p:sp>
      <p:pic>
        <p:nvPicPr>
          <p:cNvPr id="175" name="image20.jpg" descr="AN07F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0951" y="4763052"/>
            <a:ext cx="4601352" cy="2838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422F-7582-C04E-BA05-433EE884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Mapping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82CC1-7879-164D-B7A8-DC1C15601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X-Y coordinate to texture coordinate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82CC1-7879-164D-B7A8-DC1C15601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9image1205970352">
            <a:extLst>
              <a:ext uri="{FF2B5EF4-FFF2-40B4-BE49-F238E27FC236}">
                <a16:creationId xmlns:a16="http://schemas.microsoft.com/office/drawing/2014/main" id="{07229306-2A74-C04F-B706-10038417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008" y="3657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63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Spherical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Shape 18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parametric 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have to decide the center</a:t>
                </a:r>
              </a:p>
              <a:p>
                <a:r>
                  <a:rPr lang="en-US" dirty="0"/>
                  <a:t>Spherical map is also used for Environment mapping</a:t>
                </a:r>
              </a:p>
            </p:txBody>
          </p:sp>
        </mc:Choice>
        <mc:Fallback xmlns="">
          <p:sp>
            <p:nvSpPr>
              <p:cNvPr id="180" name="Shape 18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Picture 1" descr="page20image1226263232">
            <a:extLst>
              <a:ext uri="{FF2B5EF4-FFF2-40B4-BE49-F238E27FC236}">
                <a16:creationId xmlns:a16="http://schemas.microsoft.com/office/drawing/2014/main" id="{3F842BC8-35DF-6E4F-BC5F-2FBFBE88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803" y="12507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Cylindrical Mapping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Shape 17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Parametric cylinder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h𝑣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7" name="Shape 17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 descr="page21image1226289248">
            <a:extLst>
              <a:ext uri="{FF2B5EF4-FFF2-40B4-BE49-F238E27FC236}">
                <a16:creationId xmlns:a16="http://schemas.microsoft.com/office/drawing/2014/main" id="{F9AB4450-0291-3348-9D19-9C886A52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24" y="224921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 Mapping</a:t>
            </a:r>
          </a:p>
        </p:txBody>
      </p:sp>
      <p:sp>
        <p:nvSpPr>
          <p:cNvPr id="183" name="Shape 18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use with simple orthographic projection</a:t>
            </a:r>
          </a:p>
          <a:p>
            <a:r>
              <a:rPr lang="en-US"/>
              <a:t>Also used in environment maps</a:t>
            </a:r>
          </a:p>
        </p:txBody>
      </p:sp>
      <p:pic>
        <p:nvPicPr>
          <p:cNvPr id="185" name="image21.jpg" descr="AN07F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3439" y="4069821"/>
            <a:ext cx="8392162" cy="3702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Planar Mapping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8094-A7DE-AB41-8514-59B31FBF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7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1581" y="2725138"/>
            <a:ext cx="7888677" cy="5917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Cylinder Mapping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93954-D581-DC43-A5E8-022B745E3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" name="image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1581" y="2725139"/>
            <a:ext cx="7884161" cy="591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</a:t>
            </a:r>
          </a:p>
        </p:txBody>
      </p:sp>
      <p:sp>
        <p:nvSpPr>
          <p:cNvPr id="99" name="Shape 9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Hearn &amp; Baker, Chapter 10</a:t>
            </a:r>
          </a:p>
          <a:p>
            <a:r>
              <a:rPr lang="en-US"/>
              <a:t>Angel, Chapter 8</a:t>
            </a:r>
          </a:p>
          <a:p>
            <a:r>
              <a:rPr lang="en-US"/>
              <a:t>Watt, Chapter 8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Sphere Mapping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405FF-EEA0-C543-97E2-B75B52D5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1581" y="2725139"/>
            <a:ext cx="7884161" cy="591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Mapping</a:t>
            </a:r>
          </a:p>
        </p:txBody>
      </p:sp>
      <p:sp>
        <p:nvSpPr>
          <p:cNvPr id="187" name="Shape 18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Map from intermediate object to actual object</a:t>
            </a:r>
          </a:p>
          <a:p>
            <a:pPr lvl="1"/>
            <a:r>
              <a:rPr lang="en-US"/>
              <a:t>Normals from intermediate to actual</a:t>
            </a:r>
          </a:p>
          <a:p>
            <a:pPr lvl="1"/>
            <a:r>
              <a:rPr lang="en-US"/>
              <a:t>Normals from actual to intermediate</a:t>
            </a:r>
          </a:p>
          <a:p>
            <a:pPr lvl="1"/>
            <a:r>
              <a:rPr lang="en-US"/>
              <a:t>Vectors from center of intermediate </a:t>
            </a:r>
          </a:p>
        </p:txBody>
      </p:sp>
      <p:pic>
        <p:nvPicPr>
          <p:cNvPr id="189" name="image22.jpg" descr="AN07F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9838" y="5743786"/>
            <a:ext cx="10701868" cy="313831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 flipH="1">
            <a:off x="6285917" y="5743786"/>
            <a:ext cx="866988" cy="541868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91" name="Shape 191"/>
          <p:cNvSpPr/>
          <p:nvPr/>
        </p:nvSpPr>
        <p:spPr>
          <a:xfrm>
            <a:off x="6285222" y="4950922"/>
            <a:ext cx="2168863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2801"/>
              <a:t>intermediate</a:t>
            </a:r>
          </a:p>
        </p:txBody>
      </p:sp>
      <p:sp>
        <p:nvSpPr>
          <p:cNvPr id="192" name="Shape 192"/>
          <p:cNvSpPr/>
          <p:nvPr/>
        </p:nvSpPr>
        <p:spPr>
          <a:xfrm>
            <a:off x="3468211" y="5635415"/>
            <a:ext cx="866988" cy="975361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93" name="Shape 193"/>
          <p:cNvSpPr/>
          <p:nvPr/>
        </p:nvSpPr>
        <p:spPr>
          <a:xfrm>
            <a:off x="2766343" y="4826744"/>
            <a:ext cx="1112484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2801"/>
              <a:t>actual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7F04-2FFF-C64E-B236-7A7DC368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27AC-C358-3E49-8DCE-F620152FF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world is concave.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123CB-9890-6149-B4E0-4D43E998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63" y="2695767"/>
            <a:ext cx="6347207" cy="6347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096DC-E873-ED42-987A-6D18AE43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50" y="5544306"/>
            <a:ext cx="6547849" cy="3676869"/>
          </a:xfrm>
          <a:prstGeom prst="rect">
            <a:avLst/>
          </a:prstGeom>
        </p:spPr>
      </p:pic>
      <p:pic>
        <p:nvPicPr>
          <p:cNvPr id="4097" name="Picture 1" descr="page24image1205290960">
            <a:extLst>
              <a:ext uri="{FF2B5EF4-FFF2-40B4-BE49-F238E27FC236}">
                <a16:creationId xmlns:a16="http://schemas.microsoft.com/office/drawing/2014/main" id="{1C2984F5-FAB6-424F-A666-04FBDBE6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357" y="1435580"/>
            <a:ext cx="5216634" cy="39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C716-AD60-0B48-875F-E3CA32E2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6DD-CEAD-F84D-8D56-5AFBCFAF1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 coordinates are</a:t>
            </a:r>
          </a:p>
          <a:p>
            <a:pPr lvl="1"/>
            <a:r>
              <a:rPr lang="en-US" dirty="0"/>
              <a:t>Generated very sophisticated algorithm</a:t>
            </a:r>
          </a:p>
          <a:p>
            <a:pPr lvl="2"/>
            <a:r>
              <a:rPr lang="en-US" dirty="0"/>
              <a:t>Minimizing distortion</a:t>
            </a:r>
          </a:p>
          <a:p>
            <a:pPr lvl="2"/>
            <a:r>
              <a:rPr lang="en-US" dirty="0"/>
              <a:t>Optimizing mapping between triangle sizes in model and texture image</a:t>
            </a:r>
          </a:p>
          <a:p>
            <a:pPr lvl="1"/>
            <a:r>
              <a:rPr lang="en-US" dirty="0"/>
              <a:t>Stored in file</a:t>
            </a:r>
          </a:p>
          <a:p>
            <a:r>
              <a:rPr lang="en-US" dirty="0"/>
              <a:t>Textures are packed into a single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316EF-BDB5-0D48-96E4-456D5347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34" y="5245101"/>
            <a:ext cx="8255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0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4967-C01C-D54E-A6B6-C0148E15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Texture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72FA-A8F7-564E-86F5-4AB8E40F6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 textures</a:t>
            </a:r>
          </a:p>
          <a:p>
            <a:pPr lvl="1"/>
            <a:r>
              <a:rPr lang="en-US" dirty="0"/>
              <a:t>Diffuse map: color of object</a:t>
            </a:r>
          </a:p>
          <a:p>
            <a:pPr lvl="1"/>
            <a:r>
              <a:rPr lang="en-US" dirty="0"/>
              <a:t>Specular map: intensity (and color) of specular component</a:t>
            </a:r>
          </a:p>
          <a:p>
            <a:pPr lvl="1"/>
            <a:r>
              <a:rPr lang="en-US" dirty="0"/>
              <a:t>Normal map(or bump map): geometric perturbation</a:t>
            </a:r>
          </a:p>
          <a:p>
            <a:r>
              <a:rPr lang="en-US" dirty="0"/>
              <a:t>Optional</a:t>
            </a:r>
          </a:p>
          <a:p>
            <a:pPr lvl="1"/>
            <a:r>
              <a:rPr lang="en-US" dirty="0"/>
              <a:t>Ambient occlusion map</a:t>
            </a:r>
          </a:p>
          <a:p>
            <a:pPr lvl="2"/>
            <a:r>
              <a:rPr lang="en-US" dirty="0"/>
              <a:t>A narrow valley is darker</a:t>
            </a:r>
          </a:p>
          <a:p>
            <a:pPr lvl="2"/>
            <a:r>
              <a:rPr lang="en-US" dirty="0"/>
              <a:t>Baked off-line</a:t>
            </a:r>
          </a:p>
          <a:p>
            <a:pPr lvl="1"/>
            <a:r>
              <a:rPr lang="en-US" dirty="0"/>
              <a:t>Displacement map</a:t>
            </a:r>
          </a:p>
          <a:p>
            <a:pPr lvl="2"/>
            <a:r>
              <a:rPr lang="en-US" dirty="0"/>
              <a:t>“Geometric” perturbation larger than normal map</a:t>
            </a:r>
          </a:p>
          <a:p>
            <a:pPr lvl="1"/>
            <a:r>
              <a:rPr lang="en-US" dirty="0"/>
              <a:t>Glossiness map: partial shininess</a:t>
            </a:r>
          </a:p>
          <a:p>
            <a:pPr lvl="1"/>
            <a:r>
              <a:rPr lang="en-US" dirty="0"/>
              <a:t>Many others</a:t>
            </a:r>
          </a:p>
          <a:p>
            <a:pPr lvl="2"/>
            <a:r>
              <a:rPr lang="en-US" dirty="0"/>
              <a:t>All spatially varying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74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C9DE-CE0D-DD4F-9AB3-12798B21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Texture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6A038-4B13-7A4F-A71B-0A7C11466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T-rex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9094F-014A-C646-BE7D-C845EA16F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105" y="3275350"/>
            <a:ext cx="3976696" cy="3976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AEF23-BD2D-5E4A-B19C-20C4D6088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9" y="3275352"/>
            <a:ext cx="3972393" cy="3972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BF567-09D4-094F-82FE-42D3AA64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38" y="3275352"/>
            <a:ext cx="3972393" cy="39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0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AFC8-72C0-A246-AAA6-47D20A19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Texture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3451-1816-D649-85E4-96B4DC7F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D7BB2-8E7B-7D45-A02D-B65A2F12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8" y="3553506"/>
            <a:ext cx="3770617" cy="3770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A1E25-BA92-8649-AC9B-1EC212E2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55" y="3553506"/>
            <a:ext cx="3774831" cy="377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4AC34-2CE0-E146-9D02-FC02DEA42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702" y="3555024"/>
            <a:ext cx="3769098" cy="37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5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7E1B-C9B6-7B48-BA03-5304A880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Texture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C084-D513-F845-A915-388F0A4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Dwarf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85EC-ED4B-3241-B8EF-07E6AEA2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68" y="3539895"/>
            <a:ext cx="3799363" cy="3799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F0E3F-E05E-0B4F-A661-B85B6F89B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2" y="3539893"/>
            <a:ext cx="3799364" cy="3799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04C96-2171-E54E-9920-AEE835609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39" y="3558583"/>
            <a:ext cx="3761983" cy="37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4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FF3D-CD51-2C46-9222-C9192722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Textures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BAF2-6D87-6E4B-AE52-B1C06CF51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Textures are stored in Graphics memory (in Video card)</a:t>
            </a:r>
          </a:p>
          <a:p>
            <a:pPr lvl="1"/>
            <a:r>
              <a:rPr lang="en-US" dirty="0"/>
              <a:t>Managed by ID</a:t>
            </a:r>
          </a:p>
          <a:p>
            <a:r>
              <a:rPr lang="en-US" dirty="0"/>
              <a:t>OpenGL supports</a:t>
            </a:r>
          </a:p>
          <a:p>
            <a:pPr lvl="1"/>
            <a:r>
              <a:rPr lang="en-US" dirty="0"/>
              <a:t>2D texture (GL_TEXTURE_2D)</a:t>
            </a:r>
          </a:p>
          <a:p>
            <a:pPr lvl="1"/>
            <a:r>
              <a:rPr lang="en-US" dirty="0"/>
              <a:t>3D texture (GL_TEXUTRE_3D)</a:t>
            </a:r>
          </a:p>
          <a:p>
            <a:pPr lvl="1"/>
            <a:r>
              <a:rPr lang="en-US" dirty="0"/>
              <a:t>1D texture (GL_TEXTURE_1D)</a:t>
            </a:r>
          </a:p>
          <a:p>
            <a:r>
              <a:rPr lang="en-US" dirty="0"/>
              <a:t>Multiple texture slots</a:t>
            </a:r>
          </a:p>
          <a:p>
            <a:pPr lvl="1"/>
            <a:r>
              <a:rPr lang="en-US" dirty="0"/>
              <a:t>Many texture can be used at a time</a:t>
            </a:r>
          </a:p>
        </p:txBody>
      </p:sp>
    </p:spTree>
    <p:extLst>
      <p:ext uri="{BB962C8B-B14F-4D97-AF65-F5344CB8AC3E}">
        <p14:creationId xmlns:p14="http://schemas.microsoft.com/office/powerpoint/2010/main" val="1229985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EA7F-010F-BE47-BCAC-04A181FD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D7C0-3AAD-4543-8D8F-7C6DEA630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image from a file</a:t>
            </a:r>
          </a:p>
          <a:p>
            <a:pPr lvl="1"/>
            <a:r>
              <a:rPr lang="en-US" dirty="0"/>
              <a:t>Nice, kind, simple 3</a:t>
            </a:r>
            <a:r>
              <a:rPr lang="en-US" baseline="30000" dirty="0"/>
              <a:t>rd</a:t>
            </a:r>
            <a:r>
              <a:rPr lang="en-US" dirty="0"/>
              <a:t> party program called </a:t>
            </a:r>
            <a:r>
              <a:rPr lang="en-US" dirty="0" err="1"/>
              <a:t>stb_image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w=0, h=0, n=0;</a:t>
            </a:r>
          </a:p>
          <a:p>
            <a:pPr lvl="1"/>
            <a:r>
              <a:rPr lang="en-US" dirty="0"/>
              <a:t>void* </a:t>
            </a:r>
            <a:r>
              <a:rPr lang="en-US" dirty="0" err="1"/>
              <a:t>buf</a:t>
            </a:r>
            <a:r>
              <a:rPr lang="en-US" dirty="0"/>
              <a:t> = </a:t>
            </a:r>
            <a:r>
              <a:rPr lang="en-US" dirty="0" err="1"/>
              <a:t>stbi_load</a:t>
            </a:r>
            <a:r>
              <a:rPr lang="en-US" dirty="0"/>
              <a:t>(“</a:t>
            </a:r>
            <a:r>
              <a:rPr lang="en-US" dirty="0" err="1"/>
              <a:t>Filename.jpg</a:t>
            </a:r>
            <a:r>
              <a:rPr lang="en-US" dirty="0"/>
              <a:t>”, &amp;w, &amp;h, &amp;n, 0);</a:t>
            </a:r>
          </a:p>
          <a:p>
            <a:pPr lvl="1"/>
            <a:r>
              <a:rPr lang="en-US" dirty="0"/>
              <a:t>// or void* </a:t>
            </a:r>
            <a:r>
              <a:rPr lang="en-US" dirty="0" err="1"/>
              <a:t>buf</a:t>
            </a:r>
            <a:r>
              <a:rPr lang="en-US" dirty="0"/>
              <a:t> = </a:t>
            </a:r>
            <a:r>
              <a:rPr lang="en-US" dirty="0" err="1"/>
              <a:t>stbi_load</a:t>
            </a:r>
            <a:r>
              <a:rPr lang="en-US" dirty="0"/>
              <a:t>(“</a:t>
            </a:r>
            <a:r>
              <a:rPr lang="en-US" dirty="0" err="1"/>
              <a:t>Filename.jpg</a:t>
            </a:r>
            <a:r>
              <a:rPr lang="en-US" dirty="0"/>
              <a:t>”, &amp;w, &amp;h, &amp;n, 4);</a:t>
            </a:r>
          </a:p>
          <a:p>
            <a:pPr lvl="1"/>
            <a:r>
              <a:rPr lang="en-US" dirty="0"/>
              <a:t>// w: width</a:t>
            </a:r>
          </a:p>
          <a:p>
            <a:pPr lvl="1"/>
            <a:r>
              <a:rPr lang="en-US" dirty="0"/>
              <a:t>// h: height</a:t>
            </a:r>
          </a:p>
          <a:p>
            <a:pPr lvl="1"/>
            <a:r>
              <a:rPr lang="en-US" dirty="0"/>
              <a:t>// n: number of channels</a:t>
            </a:r>
          </a:p>
          <a:p>
            <a:pPr lvl="1"/>
            <a:r>
              <a:rPr lang="en-US" dirty="0"/>
              <a:t>// </a:t>
            </a:r>
            <a:r>
              <a:rPr lang="en-US" dirty="0" err="1"/>
              <a:t>buf</a:t>
            </a:r>
            <a:r>
              <a:rPr lang="en-US" dirty="0"/>
              <a:t>: the memory that stores all pixels</a:t>
            </a:r>
          </a:p>
          <a:p>
            <a:pPr lvl="1"/>
            <a:r>
              <a:rPr lang="en-US" dirty="0"/>
              <a:t>// Upload texture here</a:t>
            </a:r>
          </a:p>
          <a:p>
            <a:pPr lvl="1"/>
            <a:r>
              <a:rPr lang="en-US" dirty="0" err="1"/>
              <a:t>stbi_image_free</a:t>
            </a:r>
            <a:r>
              <a:rPr lang="en-US" dirty="0"/>
              <a:t>( </a:t>
            </a:r>
            <a:r>
              <a:rPr lang="en-US" dirty="0" err="1"/>
              <a:t>buf</a:t>
            </a:r>
            <a:r>
              <a:rPr lang="en-US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47329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 descr="흰색 대리석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Texture Mapping? (1)</a:t>
            </a:r>
          </a:p>
        </p:txBody>
      </p:sp>
      <p:sp>
        <p:nvSpPr>
          <p:cNvPr id="102" name="Shape 10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CCAF0A"/>
              </a:buClr>
              <a:defRPr>
                <a:solidFill>
                  <a:srgbClr val="3B3B3B"/>
                </a:solidFill>
              </a:defRPr>
            </a:lvl2pPr>
          </a:lstStyle>
          <a:p>
            <a:r>
              <a:rPr lang="en-US"/>
              <a:t>Map a texture pattern onto the surfaces of an object</a:t>
            </a:r>
          </a:p>
          <a:p>
            <a:pPr lvl="1"/>
            <a:r>
              <a:rPr lang="en-US"/>
              <a:t>easily add details to an object</a:t>
            </a:r>
          </a:p>
        </p:txBody>
      </p:sp>
      <p:pic>
        <p:nvPicPr>
          <p:cNvPr id="10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6161" y="3666766"/>
            <a:ext cx="2966721" cy="2968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894" y="3976080"/>
            <a:ext cx="2470010" cy="2474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4873" y="3666766"/>
            <a:ext cx="2973495" cy="296897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6526263" y="4568482"/>
            <a:ext cx="375103" cy="62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3401"/>
              <a:t>+</a:t>
            </a:r>
          </a:p>
        </p:txBody>
      </p:sp>
      <p:sp>
        <p:nvSpPr>
          <p:cNvPr id="108" name="Shape 108"/>
          <p:cNvSpPr/>
          <p:nvPr/>
        </p:nvSpPr>
        <p:spPr>
          <a:xfrm>
            <a:off x="10317227" y="5168190"/>
            <a:ext cx="54186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09" name="Shape 109"/>
          <p:cNvSpPr/>
          <p:nvPr/>
        </p:nvSpPr>
        <p:spPr>
          <a:xfrm>
            <a:off x="3941276" y="6577401"/>
            <a:ext cx="161262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3D object</a:t>
            </a:r>
          </a:p>
        </p:txBody>
      </p:sp>
      <p:sp>
        <p:nvSpPr>
          <p:cNvPr id="110" name="Shape 110"/>
          <p:cNvSpPr/>
          <p:nvPr/>
        </p:nvSpPr>
        <p:spPr>
          <a:xfrm>
            <a:off x="8087221" y="6577401"/>
            <a:ext cx="124713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Texture</a:t>
            </a:r>
          </a:p>
        </p:txBody>
      </p:sp>
      <p:sp>
        <p:nvSpPr>
          <p:cNvPr id="111" name="Shape 111"/>
          <p:cNvSpPr/>
          <p:nvPr/>
        </p:nvSpPr>
        <p:spPr>
          <a:xfrm>
            <a:off x="11060225" y="6160601"/>
            <a:ext cx="2737930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latin typeface="굴림"/>
                <a:ea typeface="굴림"/>
                <a:cs typeface="굴림"/>
                <a:sym typeface="굴림"/>
              </a:defRPr>
            </a:pPr>
            <a:r>
              <a:t>Texture mapped </a:t>
            </a:r>
          </a:p>
          <a:p>
            <a:pPr>
              <a:defRPr i="0">
                <a:latin typeface="굴림"/>
                <a:ea typeface="굴림"/>
                <a:cs typeface="굴림"/>
                <a:sym typeface="굴림"/>
              </a:defRPr>
            </a:pPr>
            <a:r>
              <a:t>object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E0F3-B98B-424C-B922-6DEA1E8C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Creation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0EAF-C177-5044-AD9C-7DB4C82BF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Scenario</a:t>
            </a:r>
          </a:p>
          <a:p>
            <a:pPr lvl="1"/>
            <a:r>
              <a:rPr lang="en-US" dirty="0" err="1"/>
              <a:t>glGenTextures</a:t>
            </a:r>
            <a:r>
              <a:rPr lang="en-US" dirty="0"/>
              <a:t>( 1, &amp;</a:t>
            </a:r>
            <a:r>
              <a:rPr lang="en-US" dirty="0" err="1"/>
              <a:t>textureID</a:t>
            </a:r>
            <a:r>
              <a:rPr lang="en-US" dirty="0"/>
              <a:t> );</a:t>
            </a:r>
          </a:p>
          <a:p>
            <a:pPr lvl="1"/>
            <a:r>
              <a:rPr lang="en-US" dirty="0" err="1"/>
              <a:t>glBindTexture</a:t>
            </a:r>
            <a:r>
              <a:rPr lang="en-US" dirty="0"/>
              <a:t>( GL_TEXTURE_2D, </a:t>
            </a:r>
            <a:r>
              <a:rPr lang="en-US" dirty="0" err="1"/>
              <a:t>textureID</a:t>
            </a:r>
            <a:r>
              <a:rPr lang="en-US" dirty="0"/>
              <a:t> 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GL_TEXTURE_MIN_FILTER, GL_LINEAR 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GL_TEXTURE_MAG_FILTER,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GL_TEXTURE_WRAP_S, GL_REPEAT);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GL_TEXTURE_WRAP_T, GL_REPEAT);</a:t>
            </a:r>
          </a:p>
          <a:p>
            <a:pPr lvl="1"/>
            <a:r>
              <a:rPr lang="en-US" dirty="0"/>
              <a:t>glTexImage2D( GL_TEXTURE_2D, 0, </a:t>
            </a:r>
            <a:r>
              <a:rPr lang="en-US" dirty="0" err="1">
                <a:solidFill>
                  <a:srgbClr val="FF0000"/>
                </a:solidFill>
              </a:rPr>
              <a:t>internalFormat</a:t>
            </a:r>
            <a:r>
              <a:rPr lang="en-US" dirty="0"/>
              <a:t>, width, height, 0, </a:t>
            </a:r>
            <a:r>
              <a:rPr lang="en-US" dirty="0">
                <a:solidFill>
                  <a:srgbClr val="FF0000"/>
                </a:solidFill>
              </a:rPr>
              <a:t>format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dataType</a:t>
            </a:r>
            <a:r>
              <a:rPr lang="en-US" dirty="0"/>
              <a:t>, data);</a:t>
            </a:r>
          </a:p>
        </p:txBody>
      </p:sp>
    </p:spTree>
    <p:extLst>
      <p:ext uri="{BB962C8B-B14F-4D97-AF65-F5344CB8AC3E}">
        <p14:creationId xmlns:p14="http://schemas.microsoft.com/office/powerpoint/2010/main" val="3185652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71C8-7384-5F4E-8DC5-A046BA55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Creation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4BE1-2CC3-5842-80D0-E51575CA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Format</a:t>
            </a:r>
          </a:p>
          <a:p>
            <a:pPr lvl="1"/>
            <a:r>
              <a:rPr lang="en-US" dirty="0"/>
              <a:t>How pixels are stored in video memory</a:t>
            </a:r>
          </a:p>
          <a:p>
            <a:pPr lvl="1"/>
            <a:r>
              <a:rPr lang="en-US" dirty="0"/>
              <a:t>Typically GL_RGB or GL_RGBA</a:t>
            </a:r>
          </a:p>
          <a:p>
            <a:pPr lvl="1"/>
            <a:r>
              <a:rPr lang="en-US" dirty="0"/>
              <a:t>Sometimes, GL_RGB32F, GL_RGBA32F</a:t>
            </a:r>
          </a:p>
          <a:p>
            <a:pPr lvl="1"/>
            <a:r>
              <a:rPr lang="en-US" dirty="0"/>
              <a:t>Since the image is in sRGB color space: GL_SRGB8 or GL_SRGB_ALPHA8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How the data we send are stored</a:t>
            </a:r>
          </a:p>
          <a:p>
            <a:pPr lvl="1"/>
            <a:r>
              <a:rPr lang="en-US" dirty="0"/>
              <a:t>Typically GL_RGBA</a:t>
            </a:r>
          </a:p>
          <a:p>
            <a:r>
              <a:rPr lang="en-US" dirty="0"/>
              <a:t>Data Type</a:t>
            </a:r>
          </a:p>
          <a:p>
            <a:pPr lvl="1"/>
            <a:r>
              <a:rPr lang="en-US" dirty="0"/>
              <a:t>What is the data type of each pixel channel</a:t>
            </a:r>
          </a:p>
          <a:p>
            <a:pPr lvl="1"/>
            <a:r>
              <a:rPr lang="en-US" dirty="0"/>
              <a:t>Typically GL_UNSIGNED_BYTE</a:t>
            </a:r>
          </a:p>
        </p:txBody>
      </p:sp>
    </p:spTree>
    <p:extLst>
      <p:ext uri="{BB962C8B-B14F-4D97-AF65-F5344CB8AC3E}">
        <p14:creationId xmlns:p14="http://schemas.microsoft.com/office/powerpoint/2010/main" val="132451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B6F0-51F4-A04B-8543-75ACCAC3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Creation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75B8C-C70A-9F46-A1A1-BA544E70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Code</a:t>
            </a:r>
          </a:p>
          <a:p>
            <a:pPr lvl="1"/>
            <a:r>
              <a:rPr lang="en-US" dirty="0"/>
              <a:t>Read image from the file</a:t>
            </a:r>
          </a:p>
          <a:p>
            <a:pPr lvl="2"/>
            <a:r>
              <a:rPr lang="en-US" dirty="0" err="1"/>
              <a:t>int</a:t>
            </a:r>
            <a:r>
              <a:rPr lang="en-US" dirty="0"/>
              <a:t> w=0, h=0, n=0;</a:t>
            </a:r>
          </a:p>
          <a:p>
            <a:pPr lvl="2"/>
            <a:r>
              <a:rPr lang="en-US" dirty="0"/>
              <a:t>void* </a:t>
            </a:r>
            <a:r>
              <a:rPr lang="en-US" dirty="0" err="1"/>
              <a:t>buf</a:t>
            </a:r>
            <a:r>
              <a:rPr lang="en-US" dirty="0"/>
              <a:t> = </a:t>
            </a:r>
            <a:r>
              <a:rPr lang="en-US" dirty="0" err="1"/>
              <a:t>stbi_load</a:t>
            </a:r>
            <a:r>
              <a:rPr lang="en-US" dirty="0"/>
              <a:t>( “</a:t>
            </a:r>
            <a:r>
              <a:rPr lang="en-US" dirty="0" err="1"/>
              <a:t>Filename.jpg</a:t>
            </a:r>
            <a:r>
              <a:rPr lang="en-US" dirty="0"/>
              <a:t>”, &amp;w, &amp;h, &amp;n, 4); // n must be 4</a:t>
            </a:r>
          </a:p>
          <a:p>
            <a:pPr lvl="1"/>
            <a:r>
              <a:rPr lang="en-US" dirty="0"/>
              <a:t>Generate texture &amp; set parameters</a:t>
            </a:r>
          </a:p>
          <a:p>
            <a:pPr lvl="2"/>
            <a:r>
              <a:rPr lang="en-US" dirty="0" err="1"/>
              <a:t>glGenTextures</a:t>
            </a:r>
            <a:r>
              <a:rPr lang="en-US" dirty="0"/>
              <a:t>( 1, &amp;</a:t>
            </a:r>
            <a:r>
              <a:rPr lang="en-US" dirty="0" err="1"/>
              <a:t>textureID</a:t>
            </a:r>
            <a:r>
              <a:rPr lang="en-US" dirty="0"/>
              <a:t> );</a:t>
            </a:r>
          </a:p>
          <a:p>
            <a:pPr lvl="2"/>
            <a:r>
              <a:rPr lang="en-US" dirty="0" err="1"/>
              <a:t>glBindTexture</a:t>
            </a:r>
            <a:r>
              <a:rPr lang="en-US" dirty="0"/>
              <a:t>( GL_TEXTURE_2D, </a:t>
            </a:r>
            <a:r>
              <a:rPr lang="en-US" dirty="0" err="1"/>
              <a:t>textureID</a:t>
            </a:r>
            <a:r>
              <a:rPr lang="en-US" dirty="0"/>
              <a:t> );</a:t>
            </a:r>
          </a:p>
          <a:p>
            <a:pPr lvl="2"/>
            <a:r>
              <a:rPr lang="en-US" dirty="0" err="1"/>
              <a:t>glTexParameteri</a:t>
            </a:r>
            <a:r>
              <a:rPr lang="en-US" dirty="0"/>
              <a:t>( GL_TEXTURE_2D, GL_TEXTURE_MIN_FILTER, GL_LINEAR );</a:t>
            </a:r>
          </a:p>
          <a:p>
            <a:pPr lvl="2"/>
            <a:r>
              <a:rPr lang="en-US" dirty="0" err="1"/>
              <a:t>glTexParameteri</a:t>
            </a:r>
            <a:r>
              <a:rPr lang="en-US" dirty="0"/>
              <a:t>( GL_TEXTURE_2D, GL_TEXTURE_MAG_FILTER, GL_LINEAR);</a:t>
            </a:r>
          </a:p>
          <a:p>
            <a:pPr lvl="2"/>
            <a:r>
              <a:rPr lang="en-US" dirty="0" err="1"/>
              <a:t>glTexParameteri</a:t>
            </a:r>
            <a:r>
              <a:rPr lang="en-US" dirty="0"/>
              <a:t>( GL_TEXTURE_2D, GL_TEXTURE_WRAP_S, GL_REPEAT);</a:t>
            </a:r>
          </a:p>
          <a:p>
            <a:pPr lvl="2"/>
            <a:r>
              <a:rPr lang="en-US" dirty="0" err="1"/>
              <a:t>glTexParameteri</a:t>
            </a:r>
            <a:r>
              <a:rPr lang="en-US" dirty="0"/>
              <a:t>( GL_TEXTURE_2D, GL_TEXTURE_WRAP_T, GL_REPEAT);</a:t>
            </a:r>
          </a:p>
          <a:p>
            <a:pPr lvl="1"/>
            <a:r>
              <a:rPr lang="en-US" dirty="0"/>
              <a:t>Send data &amp; delete buffer</a:t>
            </a:r>
          </a:p>
          <a:p>
            <a:pPr lvl="2"/>
            <a:r>
              <a:rPr lang="en-US" dirty="0"/>
              <a:t>glTexImage2D( GL_TEXTURE_2D, 0, </a:t>
            </a:r>
            <a:r>
              <a:rPr lang="en-US" dirty="0">
                <a:solidFill>
                  <a:srgbClr val="FF0000"/>
                </a:solidFill>
              </a:rPr>
              <a:t>GL_SRGB8_ALPHA8</a:t>
            </a:r>
            <a:r>
              <a:rPr lang="en-US" dirty="0"/>
              <a:t>, w, h, 0, </a:t>
            </a:r>
            <a:r>
              <a:rPr lang="en-US" dirty="0">
                <a:solidFill>
                  <a:srgbClr val="FF0000"/>
                </a:solidFill>
              </a:rPr>
              <a:t>GL_RGBA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GL_UNSIGNED_BYTE</a:t>
            </a:r>
            <a:r>
              <a:rPr lang="en-US" dirty="0"/>
              <a:t>, </a:t>
            </a:r>
            <a:r>
              <a:rPr lang="en-US" dirty="0" err="1"/>
              <a:t>buf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stbi_image_free</a:t>
            </a:r>
            <a:r>
              <a:rPr lang="en-US" dirty="0"/>
              <a:t>( </a:t>
            </a:r>
            <a:r>
              <a:rPr lang="en-US" dirty="0" err="1"/>
              <a:t>buf</a:t>
            </a:r>
            <a:r>
              <a:rPr lang="en-US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5372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29FE-DC2E-714A-9FE7-C48168DE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0F13-56E3-8D49-82A2-6AE9E101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which slot the texture is bound</a:t>
            </a:r>
          </a:p>
          <a:p>
            <a:pPr lvl="1"/>
            <a:r>
              <a:rPr lang="en-US" dirty="0" err="1"/>
              <a:t>glActiveTexture</a:t>
            </a:r>
            <a:r>
              <a:rPr lang="en-US" dirty="0"/>
              <a:t>( GL_TEXTURE0 + </a:t>
            </a:r>
            <a:r>
              <a:rPr lang="en-US" dirty="0" err="1"/>
              <a:t>activeSlot</a:t>
            </a:r>
            <a:r>
              <a:rPr lang="en-US" dirty="0"/>
              <a:t> );</a:t>
            </a:r>
          </a:p>
          <a:p>
            <a:r>
              <a:rPr lang="en-US" dirty="0"/>
              <a:t>Bind texture to the slot</a:t>
            </a:r>
          </a:p>
          <a:p>
            <a:pPr lvl="1"/>
            <a:r>
              <a:rPr lang="en-US" dirty="0" err="1"/>
              <a:t>glBindTexture</a:t>
            </a:r>
            <a:r>
              <a:rPr lang="en-US" dirty="0"/>
              <a:t>( GL_TEXTURE_2D, </a:t>
            </a:r>
            <a:r>
              <a:rPr lang="en-US" dirty="0" err="1"/>
              <a:t>textureID</a:t>
            </a:r>
            <a:r>
              <a:rPr lang="en-US" dirty="0"/>
              <a:t> );</a:t>
            </a:r>
          </a:p>
          <a:p>
            <a:r>
              <a:rPr lang="en-US" dirty="0"/>
              <a:t>Notify the slot to the shader</a:t>
            </a:r>
          </a:p>
          <a:p>
            <a:pPr lvl="1"/>
            <a:r>
              <a:rPr lang="en-US" dirty="0" err="1"/>
              <a:t>GLint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= </a:t>
            </a:r>
            <a:r>
              <a:rPr lang="en-US" dirty="0" err="1"/>
              <a:t>glGetUniformLocation</a:t>
            </a:r>
            <a:r>
              <a:rPr lang="en-US" dirty="0"/>
              <a:t>(program, “</a:t>
            </a:r>
            <a:r>
              <a:rPr lang="en-US" dirty="0" err="1"/>
              <a:t>diffTex</a:t>
            </a:r>
            <a:r>
              <a:rPr lang="en-US" dirty="0"/>
              <a:t>” );</a:t>
            </a:r>
          </a:p>
          <a:p>
            <a:pPr lvl="1"/>
            <a:r>
              <a:rPr lang="en-US" dirty="0"/>
              <a:t>glUniform1i(</a:t>
            </a:r>
            <a:r>
              <a:rPr lang="en-US" dirty="0" err="1"/>
              <a:t>loc</a:t>
            </a:r>
            <a:r>
              <a:rPr lang="en-US" dirty="0"/>
              <a:t>, </a:t>
            </a:r>
            <a:r>
              <a:rPr lang="en-US" dirty="0" err="1"/>
              <a:t>activeSlot</a:t>
            </a:r>
            <a:r>
              <a:rPr lang="en-US" dirty="0"/>
              <a:t>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4EAB-6B8E-DA4A-98EA-8C1F1E1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Texture in Fragment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1A4D-4F2D-C04C-AAEA-DF5208D0C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Texture uniform variable</a:t>
            </a:r>
          </a:p>
          <a:p>
            <a:pPr lvl="1"/>
            <a:r>
              <a:rPr lang="en-US" dirty="0"/>
              <a:t>uniform sampler2D </a:t>
            </a:r>
            <a:r>
              <a:rPr lang="en-US" dirty="0" err="1"/>
              <a:t>diffTex</a:t>
            </a:r>
            <a:r>
              <a:rPr lang="en-US" dirty="0"/>
              <a:t>;</a:t>
            </a:r>
          </a:p>
          <a:p>
            <a:r>
              <a:rPr lang="en-US" dirty="0"/>
              <a:t>Sampling texture</a:t>
            </a:r>
          </a:p>
          <a:p>
            <a:pPr lvl="1"/>
            <a:r>
              <a:rPr lang="en-US" dirty="0"/>
              <a:t>vec4 </a:t>
            </a:r>
            <a:r>
              <a:rPr lang="en-US" dirty="0" err="1"/>
              <a:t>diffColor</a:t>
            </a:r>
            <a:r>
              <a:rPr lang="en-US" dirty="0"/>
              <a:t> = texture( </a:t>
            </a:r>
            <a:r>
              <a:rPr lang="en-US" dirty="0" err="1"/>
              <a:t>diffTex</a:t>
            </a:r>
            <a:r>
              <a:rPr lang="en-US" dirty="0"/>
              <a:t>, </a:t>
            </a:r>
            <a:r>
              <a:rPr lang="en-US" dirty="0" err="1"/>
              <a:t>textureCoord</a:t>
            </a:r>
            <a:r>
              <a:rPr lang="en-US" dirty="0"/>
              <a:t> );</a:t>
            </a:r>
          </a:p>
          <a:p>
            <a:pPr lvl="1"/>
            <a:r>
              <a:rPr lang="en-US" dirty="0"/>
              <a:t>// Or course </a:t>
            </a:r>
            <a:r>
              <a:rPr lang="en-US" dirty="0" err="1"/>
              <a:t>textureCoord</a:t>
            </a:r>
            <a:r>
              <a:rPr lang="en-US" dirty="0"/>
              <a:t> must be sent from the vertex shader.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The texture value is interpolated when you set GL_TEXTURE_MIN_FILTER and GL_TEXTURE_MAG_FILTER as GL_LINEAR.</a:t>
            </a:r>
          </a:p>
        </p:txBody>
      </p:sp>
    </p:spTree>
    <p:extLst>
      <p:ext uri="{BB962C8B-B14F-4D97-AF65-F5344CB8AC3E}">
        <p14:creationId xmlns:p14="http://schemas.microsoft.com/office/powerpoint/2010/main" val="3773481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5172A-B54B-4D46-9975-287FE6F3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8" name="image30.png" descr="8-11"/>
          <p:cNvPicPr>
            <a:picLocks noChangeAspect="1"/>
          </p:cNvPicPr>
          <p:nvPr/>
        </p:nvPicPr>
        <p:blipFill>
          <a:blip r:embed="rId2">
            <a:extLst/>
          </a:blip>
          <a:srcRect t="4422" r="37223" b="2698"/>
          <a:stretch>
            <a:fillRect/>
          </a:stretch>
        </p:blipFill>
        <p:spPr>
          <a:xfrm>
            <a:off x="4275286" y="1817456"/>
            <a:ext cx="3788553" cy="645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2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9579" y="2022913"/>
            <a:ext cx="2713850" cy="921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2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9579" y="3558202"/>
            <a:ext cx="2241974" cy="921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2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9580" y="5095749"/>
            <a:ext cx="4389121" cy="1408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29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33439" y="6732637"/>
            <a:ext cx="3000587" cy="135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1D0-5D5F-F740-9B82-A929DD7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59166-C03A-FC44-B8DE-E2FE4B607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Normal vector is cross product of the tangent and bitangent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59166-C03A-FC44-B8DE-E2FE4B607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3632B7-7A69-5141-A8F8-6217353A4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40"/>
          <a:stretch/>
        </p:blipFill>
        <p:spPr>
          <a:xfrm>
            <a:off x="8958000" y="2262910"/>
            <a:ext cx="5161197" cy="38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2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75E6-D70A-284C-801D-66F55F55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E51DE-C524-8C4D-A856-AF0584E7A7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Virtually offset P in the normal direction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Normal of offset 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Offset tangent, bitangent and normal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E51DE-C524-8C4D-A856-AF0584E7A7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056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E3BD-0B72-8E4E-838C-A71EA6EB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5917E-7B92-F540-A3AA-7D52D05FC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5917E-7B92-F540-A3AA-7D52D05FC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007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3549-FD3D-D043-965F-29430D1E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Compute Tangent and Bitangent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A5128-F532-2A4B-A218-1A1DA7CA3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triangle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Therefore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A5128-F532-2A4B-A218-1A1DA7CA3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F8CAC3-B30F-7A46-9E8B-33E5E3A5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35" y="5652678"/>
            <a:ext cx="6350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 descr="흰색 대리석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Texture Mapping? (2)</a:t>
            </a:r>
          </a:p>
        </p:txBody>
      </p:sp>
      <p:sp>
        <p:nvSpPr>
          <p:cNvPr id="113" name="Shape 113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Fundamental technique in computer graphics</a:t>
            </a:r>
          </a:p>
        </p:txBody>
      </p:sp>
      <p:grpSp>
        <p:nvGrpSpPr>
          <p:cNvPr id="121" name="Group 121"/>
          <p:cNvGrpSpPr/>
          <p:nvPr/>
        </p:nvGrpSpPr>
        <p:grpSpPr>
          <a:xfrm>
            <a:off x="3390001" y="2942228"/>
            <a:ext cx="10271458" cy="5333555"/>
            <a:chOff x="0" y="0"/>
            <a:chExt cx="10271457" cy="5333553"/>
          </a:xfrm>
        </p:grpSpPr>
        <p:pic>
          <p:nvPicPr>
            <p:cNvPr id="115" name="image6.jpg" descr="3droom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431"/>
              <a:ext cx="3626734" cy="2722514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16" name="image7.jpeg" descr="tex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8902" y="6431"/>
              <a:ext cx="3997552" cy="270322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17" name="image8.jpg" descr="sega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18902" y="2795399"/>
              <a:ext cx="3382379" cy="2536011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18" name="image9.jpg" descr="ps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795399"/>
              <a:ext cx="3626734" cy="2538155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19" name="image1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202023" y="2784680"/>
              <a:ext cx="3065148" cy="253601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20" name="image5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303" r="24163"/>
            <a:stretch>
              <a:fillRect/>
            </a:stretch>
          </p:blipFill>
          <p:spPr>
            <a:xfrm>
              <a:off x="7772183" y="0"/>
              <a:ext cx="2499275" cy="272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FDC7-B207-9546-A64C-815449A8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Compute Tangent and Bitangent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7463D-CBA3-974B-B096-5F3ABB4C0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2x2 matrix inversion is trivial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7463D-CBA3-974B-B096-5F3ABB4C0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1" t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3549-FD3D-D043-965F-29430D1E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Compute Tangent and Bitangent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A5128-F532-2A4B-A218-1A1DA7CA3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Screen Space Approach</a:t>
                </a:r>
              </a:p>
              <a:p>
                <a:pPr lvl="1"/>
                <a:r>
                  <a:rPr lang="en-US" dirty="0"/>
                  <a:t>OpenGL provides functions to compute “screen space” derivatives: </a:t>
                </a:r>
                <a:r>
                  <a:rPr lang="en-US" dirty="0" err="1"/>
                  <a:t>dFdx</a:t>
                </a:r>
                <a:r>
                  <a:rPr lang="en-US" dirty="0"/>
                  <a:t>( something ), </a:t>
                </a:r>
                <a:r>
                  <a:rPr lang="en-US" dirty="0" err="1"/>
                  <a:t>dFdy</a:t>
                </a:r>
                <a:r>
                  <a:rPr lang="en-US" dirty="0"/>
                  <a:t>( something)</a:t>
                </a:r>
              </a:p>
              <a:p>
                <a:pPr lvl="1"/>
                <a:r>
                  <a:rPr lang="en-US" dirty="0"/>
                  <a:t>ex) </a:t>
                </a:r>
                <a:r>
                  <a:rPr lang="en-US" dirty="0" err="1"/>
                  <a:t>dFdx</a:t>
                </a:r>
                <a:r>
                  <a:rPr lang="en-US" dirty="0"/>
                  <a:t>( </a:t>
                </a:r>
                <a:r>
                  <a:rPr lang="en-US" dirty="0" err="1"/>
                  <a:t>worldPos</a:t>
                </a:r>
                <a:r>
                  <a:rPr lang="en-US" dirty="0"/>
                  <a:t>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Rewriting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A5128-F532-2A4B-A218-1A1DA7CA3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24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8285-108D-AB49-BD4A-ECAD8BF5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GLSL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8DBA1-854B-2F47-9F6C-A972EBDCD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TBN matrix</a:t>
                </a:r>
              </a:p>
              <a:p>
                <a:pPr lvl="1"/>
                <a:r>
                  <a:rPr lang="en-US" dirty="0"/>
                  <a:t>mat3 </a:t>
                </a:r>
                <a:r>
                  <a:rPr lang="en-US" dirty="0" err="1"/>
                  <a:t>getTBN</a:t>
                </a:r>
                <a:r>
                  <a:rPr lang="en-US" dirty="0"/>
                  <a:t>( vec3 N ) {</a:t>
                </a:r>
              </a:p>
              <a:p>
                <a:pPr lvl="1"/>
                <a:r>
                  <a:rPr lang="en-US" dirty="0"/>
                  <a:t>    vec3 Q1 = </a:t>
                </a:r>
                <a:r>
                  <a:rPr lang="en-US" dirty="0" err="1"/>
                  <a:t>dFdx</a:t>
                </a:r>
                <a:r>
                  <a:rPr lang="en-US" dirty="0"/>
                  <a:t>(</a:t>
                </a:r>
                <a:r>
                  <a:rPr lang="en-US" dirty="0" err="1"/>
                  <a:t>posWorld</a:t>
                </a:r>
                <a:r>
                  <a:rPr lang="en-US" dirty="0"/>
                  <a:t>), Q2 = </a:t>
                </a:r>
                <a:r>
                  <a:rPr lang="en-US" dirty="0" err="1"/>
                  <a:t>dFdy</a:t>
                </a:r>
                <a:r>
                  <a:rPr lang="en-US" dirty="0"/>
                  <a:t>(</a:t>
                </a:r>
                <a:r>
                  <a:rPr lang="en-US" dirty="0" err="1"/>
                  <a:t>posWorld</a:t>
                </a:r>
                <a:r>
                  <a:rPr lang="en-US" dirty="0"/>
                  <a:t>);</a:t>
                </a:r>
              </a:p>
              <a:p>
                <a:pPr lvl="1"/>
                <a:r>
                  <a:rPr lang="en-US" dirty="0"/>
                  <a:t>    vec2 st1 = </a:t>
                </a:r>
                <a:r>
                  <a:rPr lang="en-US" dirty="0" err="1"/>
                  <a:t>dFdx</a:t>
                </a:r>
                <a:r>
                  <a:rPr lang="en-US" dirty="0"/>
                  <a:t>(</a:t>
                </a:r>
                <a:r>
                  <a:rPr lang="en-US" dirty="0" err="1"/>
                  <a:t>texCoord</a:t>
                </a:r>
                <a:r>
                  <a:rPr lang="en-US" dirty="0"/>
                  <a:t>), st2 = </a:t>
                </a:r>
                <a:r>
                  <a:rPr lang="en-US" dirty="0" err="1"/>
                  <a:t>dFdy</a:t>
                </a:r>
                <a:r>
                  <a:rPr lang="en-US" dirty="0"/>
                  <a:t>(</a:t>
                </a:r>
                <a:r>
                  <a:rPr lang="en-US" dirty="0" err="1"/>
                  <a:t>texCoord</a:t>
                </a:r>
                <a:r>
                  <a:rPr lang="en-US" dirty="0"/>
                  <a:t>);</a:t>
                </a:r>
              </a:p>
              <a:p>
                <a:pPr lvl="1"/>
                <a:r>
                  <a:rPr lang="en-US" dirty="0"/>
                  <a:t>    float D = st1.s*st2.t-st2.s*st1.t;</a:t>
                </a:r>
              </a:p>
              <a:p>
                <a:pPr lvl="1"/>
                <a:r>
                  <a:rPr lang="en-US" dirty="0"/>
                  <a:t>    return mat3(normalize(( Q1*st2.t - Q2*st1.t )*D),</a:t>
                </a:r>
              </a:p>
              <a:p>
                <a:pPr lvl="1"/>
                <a:r>
                  <a:rPr lang="en-US" dirty="0"/>
                  <a:t>                       normalize((-Q1*st2.s + Q2*st1.s )*D), N);</a:t>
                </a:r>
              </a:p>
              <a:p>
                <a:pPr lvl="1"/>
                <a:r>
                  <a:rPr lang="en-US" dirty="0"/>
                  <a:t>}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8DBA1-854B-2F47-9F6C-A972EBDCD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1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3075-C6C7-B047-9D1D-4143955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in GLSL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A6BF4-CEC4-B94B-A88F-572D1ABBE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Corresponding Code</a:t>
                </a:r>
              </a:p>
              <a:p>
                <a:pPr lvl="1"/>
                <a:r>
                  <a:rPr lang="en-US" dirty="0"/>
                  <a:t>mat3 TBN = </a:t>
                </a:r>
                <a:r>
                  <a:rPr lang="en-US" dirty="0" err="1"/>
                  <a:t>getTBN</a:t>
                </a:r>
                <a:r>
                  <a:rPr lang="en-US" dirty="0"/>
                  <a:t>( N );</a:t>
                </a:r>
              </a:p>
              <a:p>
                <a:pPr lvl="1"/>
                <a:r>
                  <a:rPr lang="en-US" dirty="0"/>
                  <a:t>float Bu = texture( </a:t>
                </a:r>
                <a:r>
                  <a:rPr lang="en-US" dirty="0" err="1"/>
                  <a:t>normalTex</a:t>
                </a:r>
                <a:r>
                  <a:rPr lang="en-US" dirty="0"/>
                  <a:t>, tCoord+vec2(TEX_DELTA,0) ).r</a:t>
                </a:r>
              </a:p>
              <a:p>
                <a:pPr lvl="1"/>
                <a:r>
                  <a:rPr lang="en-US" dirty="0"/>
                  <a:t>         - texture( </a:t>
                </a:r>
                <a:r>
                  <a:rPr lang="en-US" dirty="0" err="1"/>
                  <a:t>normalTex</a:t>
                </a:r>
                <a:r>
                  <a:rPr lang="en-US" dirty="0"/>
                  <a:t>, tCoord-vec2(TEX_DELTA,0) ).r;</a:t>
                </a:r>
              </a:p>
              <a:p>
                <a:pPr lvl="1"/>
                <a:r>
                  <a:rPr lang="en-US" dirty="0"/>
                  <a:t>float </a:t>
                </a:r>
                <a:r>
                  <a:rPr lang="en-US" dirty="0" err="1"/>
                  <a:t>Bv</a:t>
                </a:r>
                <a:r>
                  <a:rPr lang="en-US" dirty="0"/>
                  <a:t> = texture( </a:t>
                </a:r>
                <a:r>
                  <a:rPr lang="en-US" dirty="0" err="1"/>
                  <a:t>normalTex</a:t>
                </a:r>
                <a:r>
                  <a:rPr lang="en-US" dirty="0"/>
                  <a:t>, tCoord+vec2(0,TEX_DELTA) ).r</a:t>
                </a:r>
              </a:p>
              <a:p>
                <a:pPr lvl="1"/>
                <a:r>
                  <a:rPr lang="en-US" dirty="0"/>
                  <a:t>         - texture( </a:t>
                </a:r>
                <a:r>
                  <a:rPr lang="en-US" dirty="0" err="1"/>
                  <a:t>normalTex</a:t>
                </a:r>
                <a:r>
                  <a:rPr lang="en-US" dirty="0"/>
                  <a:t>, tCoord-vec2(0,TEX_DELTA) ).r;</a:t>
                </a:r>
              </a:p>
              <a:p>
                <a:pPr lvl="1"/>
                <a:r>
                  <a:rPr lang="en-US" dirty="0"/>
                  <a:t>vec3 </a:t>
                </a:r>
                <a:r>
                  <a:rPr lang="en-US" dirty="0" err="1"/>
                  <a:t>bumpVec</a:t>
                </a:r>
                <a:r>
                  <a:rPr lang="en-US" dirty="0"/>
                  <a:t> = vec3(-Bu*15., -</a:t>
                </a:r>
                <a:r>
                  <a:rPr lang="en-US" dirty="0" err="1"/>
                  <a:t>Bv</a:t>
                </a:r>
                <a:r>
                  <a:rPr lang="en-US" dirty="0"/>
                  <a:t>*15., 1 );</a:t>
                </a:r>
              </a:p>
              <a:p>
                <a:pPr lvl="1"/>
                <a:r>
                  <a:rPr lang="en-US" dirty="0"/>
                  <a:t>N = normalize( TBN* </a:t>
                </a:r>
                <a:r>
                  <a:rPr lang="en-US" dirty="0" err="1"/>
                  <a:t>bumpVec</a:t>
                </a:r>
                <a:r>
                  <a:rPr lang="en-US" dirty="0"/>
                  <a:t> );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1A6BF4-CEC4-B94B-A88F-572D1ABBE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111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 Example - 1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58CE1-622C-1E4B-B41B-FF1DEFFCC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9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1579" y="2725139"/>
            <a:ext cx="7787078" cy="5840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 Example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EE1EF-2116-8E45-B5C3-55BA2CB1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2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3778" y="2930597"/>
            <a:ext cx="8019627" cy="601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24993" y="4978400"/>
            <a:ext cx="3793068" cy="379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 Example - 3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15640-FD58-4B44-9D52-C21A54B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6" name="image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705" y="2937369"/>
            <a:ext cx="7604197" cy="570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7724" y="2526456"/>
            <a:ext cx="3072837" cy="3072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27724" y="5703146"/>
            <a:ext cx="3072837" cy="3072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Bump Mapping Example - 4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D235B-B07C-5942-B1A9-2C8799DC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1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5964" y="3088641"/>
            <a:ext cx="7044267" cy="528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3064" y="2472269"/>
            <a:ext cx="2971236" cy="297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3064" y="5648961"/>
            <a:ext cx="2971236" cy="2971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5537-F61A-5C48-B77A-1A66BE35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2393-E0FB-7F4A-A4F6-AD5AFBD4D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Precompute weight vector</a:t>
            </a:r>
          </a:p>
          <a:p>
            <a:pPr lvl="1"/>
            <a:r>
              <a:rPr lang="en-US" dirty="0" err="1"/>
              <a:t>bumpVec</a:t>
            </a:r>
            <a:r>
              <a:rPr lang="en-US" dirty="0"/>
              <a:t> in the previous code</a:t>
            </a:r>
          </a:p>
          <a:p>
            <a:pPr lvl="1"/>
            <a:r>
              <a:rPr lang="en-US" dirty="0"/>
              <a:t>Red: more tangent</a:t>
            </a:r>
          </a:p>
          <a:p>
            <a:pPr lvl="1"/>
            <a:r>
              <a:rPr lang="en-US" dirty="0"/>
              <a:t>Green: more bitangent</a:t>
            </a:r>
          </a:p>
          <a:p>
            <a:pPr lvl="1"/>
            <a:r>
              <a:rPr lang="en-US" dirty="0"/>
              <a:t>Blue: normal</a:t>
            </a:r>
          </a:p>
          <a:p>
            <a:pPr lvl="1"/>
            <a:r>
              <a:rPr lang="en-US" dirty="0"/>
              <a:t>Since the weight can be negative,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F81F7-93D1-C148-BA37-0F43B70B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74314" y="5649626"/>
            <a:ext cx="3251200" cy="325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45138-425E-E14F-8A8F-2829EF7F5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2157" y="564962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23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8D82-5A23-C44A-9D46-BBB863E4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Mapping in GLSL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345D-3B25-D248-8519-ACCA9909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Code</a:t>
            </a:r>
          </a:p>
          <a:p>
            <a:pPr lvl="1"/>
            <a:r>
              <a:rPr lang="en-US" dirty="0"/>
              <a:t>mat3 TBN = </a:t>
            </a:r>
            <a:r>
              <a:rPr lang="en-US" dirty="0" err="1"/>
              <a:t>getTBN</a:t>
            </a:r>
            <a:r>
              <a:rPr lang="en-US" dirty="0"/>
              <a:t>( N );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normalOffset</a:t>
            </a:r>
            <a:r>
              <a:rPr lang="en-US" dirty="0"/>
              <a:t> = texture( </a:t>
            </a:r>
            <a:r>
              <a:rPr lang="en-US" dirty="0" err="1"/>
              <a:t>normalTex</a:t>
            </a:r>
            <a:r>
              <a:rPr lang="en-US" dirty="0"/>
              <a:t>,  </a:t>
            </a:r>
            <a:r>
              <a:rPr lang="en-US" dirty="0" err="1"/>
              <a:t>texCoord</a:t>
            </a:r>
            <a:r>
              <a:rPr lang="en-US" dirty="0"/>
              <a:t> ).</a:t>
            </a:r>
            <a:r>
              <a:rPr lang="en-US" dirty="0" err="1"/>
              <a:t>rgb</a:t>
            </a:r>
            <a:r>
              <a:rPr lang="en-US" dirty="0"/>
              <a:t>*2-1;</a:t>
            </a:r>
          </a:p>
          <a:p>
            <a:pPr lvl="1"/>
            <a:r>
              <a:rPr lang="en-US" dirty="0"/>
              <a:t>N = normalize( TBN*</a:t>
            </a:r>
            <a:r>
              <a:rPr lang="en-US" dirty="0" err="1"/>
              <a:t>normalOffset</a:t>
            </a:r>
            <a:r>
              <a:rPr lang="en-US" dirty="0"/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46713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Textures</a:t>
            </a:r>
          </a:p>
        </p:txBody>
      </p:sp>
      <p:sp>
        <p:nvSpPr>
          <p:cNvPr id="123" name="Shape 12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/>
              <a:t>Determining diffuse color components</a:t>
            </a:r>
          </a:p>
          <a:p>
            <a:r>
              <a:rPr lang="en-US" dirty="0"/>
              <a:t>Specular ‘color’</a:t>
            </a:r>
          </a:p>
          <a:p>
            <a:pPr lvl="1"/>
            <a:r>
              <a:rPr lang="en-US" dirty="0"/>
              <a:t>environment map</a:t>
            </a:r>
          </a:p>
          <a:p>
            <a:pPr lvl="1"/>
            <a:r>
              <a:rPr lang="en-US" dirty="0"/>
              <a:t>specular map</a:t>
            </a:r>
          </a:p>
          <a:p>
            <a:r>
              <a:rPr lang="en-US" dirty="0"/>
              <a:t>Normal vector perturbation</a:t>
            </a:r>
          </a:p>
          <a:p>
            <a:pPr lvl="1"/>
            <a:r>
              <a:rPr lang="en-US" dirty="0"/>
              <a:t>bump mapping</a:t>
            </a:r>
          </a:p>
          <a:p>
            <a:pPr lvl="1"/>
            <a:r>
              <a:rPr lang="en-US" dirty="0"/>
              <a:t>normal mapping</a:t>
            </a:r>
          </a:p>
          <a:p>
            <a:r>
              <a:rPr lang="en-US" dirty="0"/>
              <a:t>Displacement mapping</a:t>
            </a:r>
          </a:p>
          <a:p>
            <a:pPr lvl="1"/>
            <a:r>
              <a:rPr lang="en-US" dirty="0"/>
              <a:t>ex) Perturb a surface point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ex) decorative pattern on a glass</a:t>
            </a:r>
          </a:p>
        </p:txBody>
      </p:sp>
      <p:pic>
        <p:nvPicPr>
          <p:cNvPr id="125" name="image6.jpg" descr="3dro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28893" y="1971229"/>
            <a:ext cx="2582445" cy="193858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pic>
        <p:nvPicPr>
          <p:cNvPr id="126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4104" y="4076390"/>
            <a:ext cx="2974455" cy="2079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23064" y="6236247"/>
            <a:ext cx="3071853" cy="2162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Mapping</a:t>
            </a:r>
          </a:p>
        </p:txBody>
      </p:sp>
      <p:sp>
        <p:nvSpPr>
          <p:cNvPr id="255" name="Shape 25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Reflection mapping first suggested by Blinn and Newell (1976)</a:t>
            </a:r>
          </a:p>
          <a:p>
            <a:r>
              <a:rPr lang="en-US"/>
              <a:t>Environment mapping by Greene (1986)</a:t>
            </a:r>
          </a:p>
          <a:p>
            <a:r>
              <a:rPr lang="en-US"/>
              <a:t>Rendering shiny objects that reflect the environment</a:t>
            </a:r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Correct only when the object becomes small</a:t>
            </a:r>
          </a:p>
          <a:p>
            <a:pPr lvl="1"/>
            <a:r>
              <a:rPr lang="en-US"/>
              <a:t>No self-reflection</a:t>
            </a:r>
          </a:p>
          <a:p>
            <a:pPr lvl="1"/>
            <a:r>
              <a:rPr lang="en-US"/>
              <a:t>A separate map required for each object</a:t>
            </a:r>
          </a:p>
          <a:p>
            <a:pPr lvl="1"/>
            <a:r>
              <a:rPr lang="en-US"/>
              <a:t>A new map is required whenever the view point changes in sphere mapping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414781">
              <a:defRPr sz="4118">
                <a:effectLst>
                  <a:outerShdw blurRad="27050" dist="2705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Environment Mapping (General Concept)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850C3-7396-B145-B698-5DAB68D96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9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1403" y="3955626"/>
            <a:ext cx="5920018" cy="490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8843" y="1599635"/>
            <a:ext cx="6552303" cy="7290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Cubic Mapping - 1</a:t>
            </a:r>
          </a:p>
        </p:txBody>
      </p:sp>
      <p:sp>
        <p:nvSpPr>
          <p:cNvPr id="262" name="Shape 26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Cubic map convention</a:t>
            </a:r>
          </a:p>
        </p:txBody>
      </p:sp>
      <p:pic>
        <p:nvPicPr>
          <p:cNvPr id="264" name="image43.png" descr="8-17"/>
          <p:cNvPicPr>
            <a:picLocks noChangeAspect="1"/>
          </p:cNvPicPr>
          <p:nvPr/>
        </p:nvPicPr>
        <p:blipFill>
          <a:blip r:embed="rId2">
            <a:extLst/>
          </a:blip>
          <a:srcRect b="50917"/>
          <a:stretch>
            <a:fillRect/>
          </a:stretch>
        </p:blipFill>
        <p:spPr>
          <a:xfrm>
            <a:off x="3300975" y="3217169"/>
            <a:ext cx="5224847" cy="3940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43.png" descr="8-17"/>
          <p:cNvPicPr>
            <a:picLocks noChangeAspect="1"/>
          </p:cNvPicPr>
          <p:nvPr/>
        </p:nvPicPr>
        <p:blipFill>
          <a:blip r:embed="rId2">
            <a:extLst/>
          </a:blip>
          <a:srcRect t="48761"/>
          <a:stretch>
            <a:fillRect/>
          </a:stretch>
        </p:blipFill>
        <p:spPr>
          <a:xfrm>
            <a:off x="8660820" y="3030112"/>
            <a:ext cx="5625432" cy="4430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272" name="Shape 27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“Matte” an animated computer graphics object into a real environment</a:t>
            </a:r>
          </a:p>
          <a:p>
            <a:pPr lvl="1"/>
            <a:r>
              <a:rPr lang="en-US"/>
              <a:t>Photographs of a real environment : used as environment map</a:t>
            </a:r>
          </a:p>
          <a:p>
            <a:pPr lvl="1"/>
            <a:r>
              <a:rPr lang="en-US"/>
              <a:t>Specular computer graphics object can be matted into the scene (reflects its surroundings)</a:t>
            </a:r>
          </a:p>
        </p:txBody>
      </p:sp>
      <p:pic>
        <p:nvPicPr>
          <p:cNvPr id="27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0096" y="5390475"/>
            <a:ext cx="5347335" cy="3737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0886" y="5357784"/>
            <a:ext cx="5522431" cy="3888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r>
              <a:rPr lang="en-US"/>
              <a:t>Aliasing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B0791-CB8C-9E4D-B58E-73AAE0837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8" name="image45.png" descr="8-02"/>
          <p:cNvPicPr>
            <a:picLocks noChangeAspect="1"/>
          </p:cNvPicPr>
          <p:nvPr/>
        </p:nvPicPr>
        <p:blipFill>
          <a:blip r:embed="rId2">
            <a:extLst/>
          </a:blip>
          <a:srcRect l="2367" t="1503" b="3008"/>
          <a:stretch>
            <a:fillRect/>
          </a:stretch>
        </p:blipFill>
        <p:spPr>
          <a:xfrm>
            <a:off x="4137241" y="2230743"/>
            <a:ext cx="4124960" cy="635112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6658451" y="4937761"/>
            <a:ext cx="234810" cy="225779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280" name="Shape 280"/>
          <p:cNvSpPr/>
          <p:nvPr/>
        </p:nvSpPr>
        <p:spPr>
          <a:xfrm>
            <a:off x="6649420" y="6536267"/>
            <a:ext cx="252872" cy="225779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pic>
        <p:nvPicPr>
          <p:cNvPr id="281" name="image46.png" descr="ti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283" y="2856090"/>
            <a:ext cx="4766171" cy="2682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47.png" descr="til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5572" y="5910863"/>
            <a:ext cx="4797779" cy="2700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566674">
              <a:defRPr sz="4850">
                <a:effectLst>
                  <a:outerShdw blurRad="36957" dist="36957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Anti-aliasing and Texture Mapping</a:t>
            </a:r>
          </a:p>
        </p:txBody>
      </p:sp>
      <p:sp>
        <p:nvSpPr>
          <p:cNvPr id="284" name="Shape 2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Mip-Mapping approximation</a:t>
            </a:r>
          </a:p>
          <a:p>
            <a:r>
              <a:rPr lang="en-US"/>
              <a:t>Williams (1983)</a:t>
            </a:r>
          </a:p>
        </p:txBody>
      </p:sp>
      <p:pic>
        <p:nvPicPr>
          <p:cNvPr id="286" name="image48.png" descr="8-24"/>
          <p:cNvPicPr>
            <a:picLocks noChangeAspect="1"/>
          </p:cNvPicPr>
          <p:nvPr/>
        </p:nvPicPr>
        <p:blipFill>
          <a:blip r:embed="rId2">
            <a:extLst/>
          </a:blip>
          <a:srcRect l="5585" t="6110" r="3957" b="4222"/>
          <a:stretch>
            <a:fillRect/>
          </a:stretch>
        </p:blipFill>
        <p:spPr>
          <a:xfrm>
            <a:off x="4459882" y="3607428"/>
            <a:ext cx="8420676" cy="5701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Mip-Mapping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71596-D8E3-DD41-95E5-A8BB51B3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9" name="image50.png" descr="8-25"/>
          <p:cNvPicPr>
            <a:picLocks noChangeAspect="1"/>
          </p:cNvPicPr>
          <p:nvPr/>
        </p:nvPicPr>
        <p:blipFill>
          <a:blip r:embed="rId2">
            <a:extLst/>
          </a:blip>
          <a:srcRect l="1530" t="3797" b="5856"/>
          <a:stretch>
            <a:fillRect/>
          </a:stretch>
        </p:blipFill>
        <p:spPr>
          <a:xfrm>
            <a:off x="2805156" y="2097147"/>
            <a:ext cx="6603032" cy="6095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4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7118" y="4528700"/>
            <a:ext cx="5328837" cy="1232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D260-1F9E-264E-A754-E78307E5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Mip-Mapping in OpenGL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62A0-01C5-D14F-BFFB-18607BF03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create texture map,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GL_TEXTURE_MIN_FILTER, </a:t>
            </a:r>
            <a:r>
              <a:rPr lang="en-US" dirty="0">
                <a:solidFill>
                  <a:srgbClr val="FF0000"/>
                </a:solidFill>
              </a:rPr>
              <a:t>GL_LINEAR_MIPMAP_LINEAR</a:t>
            </a:r>
            <a:r>
              <a:rPr lang="en-US" dirty="0"/>
              <a:t>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GL_TEXTURE_MAG_FILTER,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GL_TEXTURE_WRAP_S, GL_REPEAT);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GL_TEXTURE_WRAP_T, GL_REPEAT);</a:t>
            </a:r>
          </a:p>
          <a:p>
            <a:pPr lvl="1"/>
            <a:r>
              <a:rPr lang="en-US" dirty="0"/>
              <a:t>glTexImage2D( GL_TEXTURE_2D, 0, </a:t>
            </a:r>
            <a:r>
              <a:rPr lang="en-US" dirty="0" err="1"/>
              <a:t>internalFormat</a:t>
            </a:r>
            <a:r>
              <a:rPr lang="en-US" dirty="0"/>
              <a:t>, width, height, 0, format, </a:t>
            </a:r>
            <a:r>
              <a:rPr lang="en-US" dirty="0" err="1"/>
              <a:t>dataType</a:t>
            </a:r>
            <a:r>
              <a:rPr lang="en-US" dirty="0"/>
              <a:t>, data);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glGenerateMipmap</a:t>
            </a:r>
            <a:r>
              <a:rPr lang="en-US" dirty="0">
                <a:solidFill>
                  <a:srgbClr val="FF0000"/>
                </a:solidFill>
              </a:rPr>
              <a:t>( GL_TEXTURE_2D );</a:t>
            </a:r>
          </a:p>
          <a:p>
            <a:r>
              <a:rPr lang="en-US" dirty="0"/>
              <a:t>OpenGL automatically chooses the best mipmap level.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73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073B-108C-EB40-94CA-1C772186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060C-732B-4D4C-BEC3-238999D4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Mipmap</a:t>
            </a:r>
          </a:p>
          <a:p>
            <a:pPr lvl="1"/>
            <a:r>
              <a:rPr lang="en-US" dirty="0"/>
              <a:t>What if X-Y mipmap level is different?</a:t>
            </a:r>
          </a:p>
          <a:p>
            <a:pPr lvl="1"/>
            <a:r>
              <a:rPr lang="en-US" dirty="0"/>
              <a:t>Cause blurry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82E8B-A955-8349-ACF4-ECC99F4F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34" y="3570754"/>
            <a:ext cx="13004800" cy="1868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F8759-7561-CF47-A283-C3DEF606D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4" y="5862317"/>
            <a:ext cx="13004800" cy="201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56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76E-7B31-3C40-9C0D-91A2DB12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BA03-AE18-E447-A866-B0592FDC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Anisotropic mapping</a:t>
            </a:r>
          </a:p>
          <a:p>
            <a:pPr lvl="1"/>
            <a:r>
              <a:rPr lang="en-US" dirty="0"/>
              <a:t>Independent mipmap level for u-v axes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D6C98-2950-4D41-93B9-EEA9B684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64" y="3595974"/>
            <a:ext cx="5271541" cy="527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4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Textures</a:t>
            </a:r>
          </a:p>
        </p:txBody>
      </p:sp>
      <p:sp>
        <p:nvSpPr>
          <p:cNvPr id="129" name="Shape 12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/>
              <a:t>Determining diffuse color components</a:t>
            </a:r>
          </a:p>
          <a:p>
            <a:r>
              <a:rPr lang="en-US" dirty="0"/>
              <a:t>Specular ‘color’</a:t>
            </a:r>
          </a:p>
          <a:p>
            <a:pPr lvl="1"/>
            <a:r>
              <a:rPr lang="en-US" dirty="0"/>
              <a:t>environment map</a:t>
            </a:r>
          </a:p>
          <a:p>
            <a:pPr lvl="1"/>
            <a:r>
              <a:rPr lang="en-US" dirty="0"/>
              <a:t>specular map</a:t>
            </a:r>
          </a:p>
          <a:p>
            <a:r>
              <a:rPr lang="en-US" dirty="0"/>
              <a:t>Normal vector perturbation</a:t>
            </a:r>
          </a:p>
          <a:p>
            <a:pPr lvl="1"/>
            <a:r>
              <a:rPr lang="en-US" dirty="0"/>
              <a:t>bump mapping</a:t>
            </a:r>
          </a:p>
          <a:p>
            <a:pPr lvl="1"/>
            <a:r>
              <a:rPr lang="en-US" dirty="0"/>
              <a:t>normal mapping</a:t>
            </a:r>
          </a:p>
          <a:p>
            <a:r>
              <a:rPr lang="en-US" dirty="0"/>
              <a:t>Displacement mapping</a:t>
            </a:r>
          </a:p>
          <a:p>
            <a:pPr lvl="1"/>
            <a:r>
              <a:rPr lang="en-US" dirty="0"/>
              <a:t>ex) Perturb a surface point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ex) decorative pattern on a glass</a:t>
            </a:r>
          </a:p>
        </p:txBody>
      </p:sp>
      <p:pic>
        <p:nvPicPr>
          <p:cNvPr id="131" name="image13.png" descr="bum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0366" y="1566171"/>
            <a:ext cx="2890108" cy="1934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14.png" descr="bum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6210" y="4061197"/>
            <a:ext cx="2034147" cy="2034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15.png" descr="bump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29006" y="4070228"/>
            <a:ext cx="2034147" cy="2034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94205" y="6257648"/>
            <a:ext cx="4108501" cy="133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29605" y="7708410"/>
            <a:ext cx="4214961" cy="126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C187-62A5-3D42-949B-E30DA14A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0E34-44A8-754E-9CE9-EEC43E09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59ED4-0329-0F40-95D9-FC92CD17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34" y="7032861"/>
            <a:ext cx="13004800" cy="177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229F2-7F31-6948-B9BF-E7224539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34" y="2329577"/>
            <a:ext cx="13004800" cy="1868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96A23-87AA-F94C-B9BC-9752D33E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734" y="4621141"/>
            <a:ext cx="13004800" cy="201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63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A134-56D2-2C49-AD5F-CD8B3010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Filtering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3157-ABCF-864C-9B5B-ABDA9657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set texture parameter</a:t>
            </a:r>
          </a:p>
          <a:p>
            <a:pPr lvl="1"/>
            <a:r>
              <a:rPr lang="en-US" dirty="0"/>
              <a:t>….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 GL_TEXTURE_2D, GL_TEXTURE_WRAP_T, GL_REPEAT);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glTexParameterf</a:t>
            </a:r>
            <a:r>
              <a:rPr lang="en-US" dirty="0">
                <a:solidFill>
                  <a:srgbClr val="FF0000"/>
                </a:solidFill>
              </a:rPr>
              <a:t>( GL_TEXTURE_2D, GL_TEXTURE_MAX_ANISOTROPY_EXT, 8);</a:t>
            </a:r>
          </a:p>
          <a:p>
            <a:pPr lvl="1"/>
            <a:r>
              <a:rPr lang="en-US" dirty="0"/>
              <a:t>glTexImage2D( GL_TEXTURE_2D, 0, </a:t>
            </a:r>
            <a:r>
              <a:rPr lang="en-US" dirty="0" err="1"/>
              <a:t>internalFormat</a:t>
            </a:r>
            <a:r>
              <a:rPr lang="en-US" dirty="0"/>
              <a:t>, width, height, 0, format, </a:t>
            </a:r>
            <a:r>
              <a:rPr lang="en-US" dirty="0" err="1"/>
              <a:t>dataType</a:t>
            </a:r>
            <a:r>
              <a:rPr lang="en-US" dirty="0"/>
              <a:t>, data);</a:t>
            </a:r>
          </a:p>
          <a:p>
            <a:pPr lvl="1"/>
            <a:r>
              <a:rPr lang="en-US" dirty="0" err="1"/>
              <a:t>glGenerateMipmap</a:t>
            </a:r>
            <a:r>
              <a:rPr lang="en-US" dirty="0"/>
              <a:t>( GL_TEXTURE_2D );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35054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7CE9-748C-0D49-A518-6BDF7E4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0F0A-B774-B040-B908-0C531A07E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Texture &amp; Bump Mapping on T-rex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DADDC-C2B0-5E4A-AC5B-10A9D974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536" y="2280096"/>
            <a:ext cx="4279900" cy="706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51DB5-5A29-E142-86E6-CF72ECB1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84" y="2280096"/>
            <a:ext cx="4249559" cy="706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53A95-7AF3-AB42-B435-50A4F62F3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467" y="2280096"/>
            <a:ext cx="4368800" cy="70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7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2218-20F6-BE4E-8DB0-DEE1EBA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36BD-F1BA-3C40-8E00-44DAB15C2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Procedure Brief</a:t>
            </a:r>
          </a:p>
          <a:p>
            <a:pPr lvl="1"/>
            <a:r>
              <a:rPr lang="en-US" dirty="0"/>
              <a:t>Load Trex_m.j3a</a:t>
            </a:r>
          </a:p>
          <a:p>
            <a:pPr lvl="1"/>
            <a:r>
              <a:rPr lang="en-US" dirty="0"/>
              <a:t>Load TrexColor00150215.jpg &amp; TrexBump012714.jpg</a:t>
            </a:r>
          </a:p>
          <a:p>
            <a:pPr lvl="2"/>
            <a:r>
              <a:rPr lang="en-US" dirty="0"/>
              <a:t>As in </a:t>
            </a:r>
            <a:r>
              <a:rPr lang="en-US" dirty="0" err="1"/>
              <a:t>diffuseMap</a:t>
            </a:r>
            <a:r>
              <a:rPr lang="en-US" dirty="0"/>
              <a:t>[0], and </a:t>
            </a:r>
            <a:r>
              <a:rPr lang="en-US" dirty="0" err="1"/>
              <a:t>bumpMap</a:t>
            </a:r>
            <a:r>
              <a:rPr lang="en-US" dirty="0"/>
              <a:t>[0]</a:t>
            </a:r>
          </a:p>
          <a:p>
            <a:pPr lvl="1"/>
            <a:r>
              <a:rPr lang="en-US" dirty="0"/>
              <a:t>Create OpenGL texture for them</a:t>
            </a:r>
          </a:p>
          <a:p>
            <a:pPr lvl="1"/>
            <a:r>
              <a:rPr lang="en-US" dirty="0"/>
              <a:t>Create and fill data for texture coordinate buffer</a:t>
            </a:r>
          </a:p>
          <a:p>
            <a:pPr lvl="2"/>
            <a:r>
              <a:rPr lang="en-US" dirty="0" err="1"/>
              <a:t>texCoords</a:t>
            </a:r>
            <a:r>
              <a:rPr lang="en-US" dirty="0"/>
              <a:t>[0]</a:t>
            </a:r>
          </a:p>
          <a:p>
            <a:pPr lvl="2"/>
            <a:r>
              <a:rPr lang="en-US" dirty="0"/>
              <a:t>Of course, you connect it to “vertex array”</a:t>
            </a:r>
          </a:p>
          <a:p>
            <a:pPr lvl="1"/>
            <a:r>
              <a:rPr lang="en-US" dirty="0"/>
              <a:t>Get texture coordinate in vertex shader and send it to frag shader</a:t>
            </a:r>
          </a:p>
          <a:p>
            <a:pPr lvl="2"/>
            <a:r>
              <a:rPr lang="en-US" dirty="0"/>
              <a:t>v coordinate should be reversed</a:t>
            </a:r>
          </a:p>
          <a:p>
            <a:pPr lvl="1"/>
            <a:r>
              <a:rPr lang="en-US" dirty="0"/>
              <a:t>In frag shader, get texture coordinate, compute diffuse color from texture and do bump mapping as in the slide.</a:t>
            </a:r>
          </a:p>
          <a:p>
            <a:pPr lvl="1"/>
            <a:r>
              <a:rPr lang="en-US" dirty="0"/>
              <a:t>Perform </a:t>
            </a:r>
            <a:r>
              <a:rPr lang="en-US" dirty="0" err="1"/>
              <a:t>Phong</a:t>
            </a:r>
            <a:r>
              <a:rPr lang="en-US" dirty="0"/>
              <a:t> shading with the diffuse color and the perturbed normal.</a:t>
            </a:r>
          </a:p>
        </p:txBody>
      </p:sp>
    </p:spTree>
    <p:extLst>
      <p:ext uri="{BB962C8B-B14F-4D97-AF65-F5344CB8AC3E}">
        <p14:creationId xmlns:p14="http://schemas.microsoft.com/office/powerpoint/2010/main" val="196761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simple?</a:t>
            </a:r>
          </a:p>
        </p:txBody>
      </p:sp>
      <p:sp>
        <p:nvSpPr>
          <p:cNvPr id="137" name="Shape 1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Although the idea is simple---map an image to a surface---there are 3 or 4 coordinate systems involved</a:t>
            </a:r>
          </a:p>
        </p:txBody>
      </p:sp>
      <p:pic>
        <p:nvPicPr>
          <p:cNvPr id="139" name="image18.jpg" descr="AN07F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4053" y="4985174"/>
            <a:ext cx="6068907" cy="298252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7044532" y="5310295"/>
            <a:ext cx="650241" cy="325121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1" name="Shape 141"/>
          <p:cNvSpPr/>
          <p:nvPr/>
        </p:nvSpPr>
        <p:spPr>
          <a:xfrm>
            <a:off x="4816882" y="6576169"/>
            <a:ext cx="159017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2D image</a:t>
            </a:r>
          </a:p>
        </p:txBody>
      </p:sp>
      <p:sp>
        <p:nvSpPr>
          <p:cNvPr id="142" name="Shape 142"/>
          <p:cNvSpPr/>
          <p:nvPr/>
        </p:nvSpPr>
        <p:spPr>
          <a:xfrm>
            <a:off x="9287601" y="7933095"/>
            <a:ext cx="180177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t>3D surface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</a:p>
        </p:txBody>
      </p:sp>
      <p:sp>
        <p:nvSpPr>
          <p:cNvPr id="144" name="Shape 1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Parametric coordinates</a:t>
            </a:r>
          </a:p>
          <a:p>
            <a:pPr lvl="1"/>
            <a:r>
              <a:rPr lang="en-US"/>
              <a:t>May be used to model curves and surfaces</a:t>
            </a:r>
          </a:p>
          <a:p>
            <a:r>
              <a:rPr lang="en-US"/>
              <a:t>Texture coordinates</a:t>
            </a:r>
          </a:p>
          <a:p>
            <a:pPr lvl="1"/>
            <a:r>
              <a:rPr lang="en-US"/>
              <a:t>Used to identify points in the image to be mapped</a:t>
            </a:r>
          </a:p>
          <a:p>
            <a:r>
              <a:rPr lang="en-US"/>
              <a:t>Object or World Coordinates</a:t>
            </a:r>
          </a:p>
          <a:p>
            <a:pPr lvl="1"/>
            <a:r>
              <a:rPr lang="en-US"/>
              <a:t>Conceptually, where the mapping takes place</a:t>
            </a:r>
          </a:p>
          <a:p>
            <a:r>
              <a:rPr lang="en-US"/>
              <a:t>Window Coordinates</a:t>
            </a:r>
          </a:p>
          <a:p>
            <a:pPr lvl="1"/>
            <a:r>
              <a:rPr lang="en-US"/>
              <a:t>Where the final image is really produced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Texture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1F387E-F07B-5847-8CC3-D40232976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Parametric coordinates</a:t>
            </a:r>
          </a:p>
          <a:p>
            <a:endParaRPr lang="en-US" dirty="0"/>
          </a:p>
        </p:txBody>
      </p:sp>
      <p:pic>
        <p:nvPicPr>
          <p:cNvPr id="148" name="image19.jpg" descr="AN07F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248" y="2312398"/>
            <a:ext cx="10643766" cy="702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2711856" y="8077942"/>
            <a:ext cx="4118187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0500" indent="-190500">
              <a:defRPr sz="28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2801"/>
              <a:t>texture coordinates</a:t>
            </a:r>
          </a:p>
        </p:txBody>
      </p:sp>
      <p:sp>
        <p:nvSpPr>
          <p:cNvPr id="151" name="Shape 151"/>
          <p:cNvSpPr/>
          <p:nvPr/>
        </p:nvSpPr>
        <p:spPr>
          <a:xfrm>
            <a:off x="6984164" y="8691150"/>
            <a:ext cx="3467948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0500" indent="-190500">
              <a:defRPr sz="28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2801" dirty="0"/>
              <a:t>world coordinates</a:t>
            </a:r>
          </a:p>
        </p:txBody>
      </p:sp>
      <p:sp>
        <p:nvSpPr>
          <p:cNvPr id="152" name="Shape 152"/>
          <p:cNvSpPr/>
          <p:nvPr/>
        </p:nvSpPr>
        <p:spPr>
          <a:xfrm>
            <a:off x="11593955" y="7861197"/>
            <a:ext cx="3576321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0500" indent="-190500">
              <a:defRPr sz="2800" i="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r>
              <a:rPr sz="2801"/>
              <a:t>window coordinates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1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AU2018</Template>
  <TotalTime>1455</TotalTime>
  <Words>2443</Words>
  <Application>Microsoft Macintosh PowerPoint</Application>
  <PresentationFormat>Custom</PresentationFormat>
  <Paragraphs>364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굴림</vt:lpstr>
      <vt:lpstr>Avenir Roman</vt:lpstr>
      <vt:lpstr>Calibri</vt:lpstr>
      <vt:lpstr>Calibri Light</vt:lpstr>
      <vt:lpstr>Cambria Math</vt:lpstr>
      <vt:lpstr>Consolas</vt:lpstr>
      <vt:lpstr>Helvetica</vt:lpstr>
      <vt:lpstr>Myriad Pro</vt:lpstr>
      <vt:lpstr>AU2018</vt:lpstr>
      <vt:lpstr>Texture Mapping</vt:lpstr>
      <vt:lpstr>Reading</vt:lpstr>
      <vt:lpstr>What Is Texture Mapping? (1)</vt:lpstr>
      <vt:lpstr>What Is Texture Mapping? (2)</vt:lpstr>
      <vt:lpstr>Using Textures</vt:lpstr>
      <vt:lpstr>Using Textures</vt:lpstr>
      <vt:lpstr>Is it simple?</vt:lpstr>
      <vt:lpstr>Coordinate Systems</vt:lpstr>
      <vt:lpstr>Texture Mapping</vt:lpstr>
      <vt:lpstr>Mapping Functions</vt:lpstr>
      <vt:lpstr>Backward Mapping</vt:lpstr>
      <vt:lpstr>Manual vs Automatic</vt:lpstr>
      <vt:lpstr>Two-part mapping</vt:lpstr>
      <vt:lpstr>Planar Mapping</vt:lpstr>
      <vt:lpstr>Spherical Map</vt:lpstr>
      <vt:lpstr>Cylindrical Mapping</vt:lpstr>
      <vt:lpstr>Box Mapping</vt:lpstr>
      <vt:lpstr>Planar Mapping Example</vt:lpstr>
      <vt:lpstr>Cylinder Mapping Example</vt:lpstr>
      <vt:lpstr>Sphere Mapping Example</vt:lpstr>
      <vt:lpstr>Second Mapping</vt:lpstr>
      <vt:lpstr>In Practice</vt:lpstr>
      <vt:lpstr>In Practice</vt:lpstr>
      <vt:lpstr>Practical Texture Mapping</vt:lpstr>
      <vt:lpstr>Practical Texture Mapping</vt:lpstr>
      <vt:lpstr>Practical Texture Mapping</vt:lpstr>
      <vt:lpstr>Practical Texture Mapping</vt:lpstr>
      <vt:lpstr>Textures in OpenGL</vt:lpstr>
      <vt:lpstr>Texture Creation</vt:lpstr>
      <vt:lpstr>Texture Creation in OpenGL</vt:lpstr>
      <vt:lpstr>Texture Creation in OpenGL</vt:lpstr>
      <vt:lpstr>Texture Creation in OpenGL</vt:lpstr>
      <vt:lpstr>Using Texture</vt:lpstr>
      <vt:lpstr>Using Texture in Fragment Shader</vt:lpstr>
      <vt:lpstr>Bump Mapping</vt:lpstr>
      <vt:lpstr>Bump Mapping</vt:lpstr>
      <vt:lpstr>Bump Mapping</vt:lpstr>
      <vt:lpstr>Bump Mapping</vt:lpstr>
      <vt:lpstr>How We Compute Tangent and Bitangent</vt:lpstr>
      <vt:lpstr>How We Compute Tangent and Bitangent</vt:lpstr>
      <vt:lpstr>How We Compute Tangent and Bitangent</vt:lpstr>
      <vt:lpstr>Real GLSL Code</vt:lpstr>
      <vt:lpstr>Bump Mapping in GLSL</vt:lpstr>
      <vt:lpstr>Bump Mapping Example - 1</vt:lpstr>
      <vt:lpstr>Bump Mapping Example - 2</vt:lpstr>
      <vt:lpstr>Bump Mapping Example - 3</vt:lpstr>
      <vt:lpstr>Bump Mapping Example - 4</vt:lpstr>
      <vt:lpstr>Normal Mapping</vt:lpstr>
      <vt:lpstr>Normal Mapping in GLSL</vt:lpstr>
      <vt:lpstr>Environment Mapping</vt:lpstr>
      <vt:lpstr>Environment Mapping (General Concept)</vt:lpstr>
      <vt:lpstr>Cubic Mapping - 1</vt:lpstr>
      <vt:lpstr>Application</vt:lpstr>
      <vt:lpstr>Aliasing Problem</vt:lpstr>
      <vt:lpstr>Anti-aliasing and Texture Mapping</vt:lpstr>
      <vt:lpstr>Mip-Mapping Idea</vt:lpstr>
      <vt:lpstr>Mip-Mapping in OpenGL</vt:lpstr>
      <vt:lpstr>Anisotropic Filtering</vt:lpstr>
      <vt:lpstr>Anisotropic Filtering</vt:lpstr>
      <vt:lpstr>Anisotropic Filtering</vt:lpstr>
      <vt:lpstr>Anisotropic Filtering in OpenGL</vt:lpstr>
      <vt:lpstr>Homework #5</vt:lpstr>
      <vt:lpstr>Homework #5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Texture Mapping</dc:title>
  <cp:lastModifiedBy>신현준</cp:lastModifiedBy>
  <cp:revision>25</cp:revision>
  <dcterms:modified xsi:type="dcterms:W3CDTF">2018-11-29T15:50:57Z</dcterms:modified>
</cp:coreProperties>
</file>